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62" r:id="rId4"/>
    <p:sldId id="284" r:id="rId5"/>
    <p:sldId id="299" r:id="rId6"/>
    <p:sldId id="263" r:id="rId7"/>
    <p:sldId id="265" r:id="rId8"/>
    <p:sldId id="285" r:id="rId9"/>
    <p:sldId id="286" r:id="rId10"/>
    <p:sldId id="287" r:id="rId11"/>
    <p:sldId id="288" r:id="rId12"/>
    <p:sldId id="289" r:id="rId13"/>
    <p:sldId id="290" r:id="rId14"/>
    <p:sldId id="292" r:id="rId15"/>
    <p:sldId id="293" r:id="rId16"/>
    <p:sldId id="294" r:id="rId17"/>
    <p:sldId id="295" r:id="rId18"/>
    <p:sldId id="296" r:id="rId19"/>
    <p:sldId id="297" r:id="rId20"/>
    <p:sldId id="269" r:id="rId21"/>
    <p:sldId id="270" r:id="rId22"/>
    <p:sldId id="271" r:id="rId23"/>
    <p:sldId id="272" r:id="rId24"/>
    <p:sldId id="278" r:id="rId25"/>
    <p:sldId id="279" r:id="rId26"/>
    <p:sldId id="280" r:id="rId27"/>
    <p:sldId id="301" r:id="rId28"/>
    <p:sldId id="298" r:id="rId29"/>
    <p:sldId id="281" r:id="rId30"/>
    <p:sldId id="302" r:id="rId31"/>
    <p:sldId id="282" r:id="rId32"/>
    <p:sldId id="283" r:id="rId33"/>
    <p:sldId id="3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465D8-253D-ED46-8819-03A32E771619}" v="28" dt="2023-11-01T22:06:29.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4"/>
    <p:restoredTop sz="83954"/>
  </p:normalViewPr>
  <p:slideViewPr>
    <p:cSldViewPr snapToGrid="0">
      <p:cViewPr>
        <p:scale>
          <a:sx n="89" d="100"/>
          <a:sy n="89" d="100"/>
        </p:scale>
        <p:origin x="25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A117C-29CE-6546-B1FE-6C918DA8486E}" type="datetimeFigureOut">
              <a:rPr lang="en-US" smtClean="0"/>
              <a:t>10/29/23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16B9C-9CDD-164D-AFCF-F59FB7C05483}" type="slidenum">
              <a:rPr lang="en-US" smtClean="0"/>
              <a:t>‹#›</a:t>
            </a:fld>
            <a:endParaRPr lang="en-US"/>
          </a:p>
        </p:txBody>
      </p:sp>
    </p:spTree>
    <p:extLst>
      <p:ext uri="{BB962C8B-B14F-4D97-AF65-F5344CB8AC3E}">
        <p14:creationId xmlns:p14="http://schemas.microsoft.com/office/powerpoint/2010/main" val="95184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5"/>
          </p:nvPr>
        </p:nvSpPr>
        <p:spPr/>
        <p:txBody>
          <a:bodyPr/>
          <a:lstStyle/>
          <a:p>
            <a:fld id="{43B16B9C-9CDD-164D-AFCF-F59FB7C05483}" type="slidenum">
              <a:rPr lang="en-US" smtClean="0"/>
              <a:t>1</a:t>
            </a:fld>
            <a:endParaRPr lang="en-US"/>
          </a:p>
        </p:txBody>
      </p:sp>
    </p:spTree>
    <p:extLst>
      <p:ext uri="{BB962C8B-B14F-4D97-AF65-F5344CB8AC3E}">
        <p14:creationId xmlns:p14="http://schemas.microsoft.com/office/powerpoint/2010/main" val="3715234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2C: Proportions of E-OIT and control participants able to reintroduce peanut-containing foods in the diet at the end of the study period (median 43 months), evaluated by OFC after a period of avoidance (for the control group) and maintenance E-OIT in both the low dose and high dose treatment arms. Overall proportion of controls successfully introducing peanut was 4%, compared to 78% in the OIT group. </a:t>
            </a:r>
          </a:p>
        </p:txBody>
      </p:sp>
      <p:sp>
        <p:nvSpPr>
          <p:cNvPr id="4" name="Slide Number Placeholder 3"/>
          <p:cNvSpPr>
            <a:spLocks noGrp="1"/>
          </p:cNvSpPr>
          <p:nvPr>
            <p:ph type="sldNum" sz="quarter" idx="5"/>
          </p:nvPr>
        </p:nvSpPr>
        <p:spPr/>
        <p:txBody>
          <a:bodyPr/>
          <a:lstStyle/>
          <a:p>
            <a:fld id="{43B16B9C-9CDD-164D-AFCF-F59FB7C05483}" type="slidenum">
              <a:rPr lang="en-US" smtClean="0"/>
              <a:t>10</a:t>
            </a:fld>
            <a:endParaRPr lang="en-US"/>
          </a:p>
        </p:txBody>
      </p:sp>
    </p:spTree>
    <p:extLst>
      <p:ext uri="{BB962C8B-B14F-4D97-AF65-F5344CB8AC3E}">
        <p14:creationId xmlns:p14="http://schemas.microsoft.com/office/powerpoint/2010/main" val="174493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3: In their association of baseline </a:t>
            </a:r>
            <a:r>
              <a:rPr lang="en-US" dirty="0" err="1"/>
              <a:t>psIgE</a:t>
            </a:r>
            <a:r>
              <a:rPr lang="en-US" dirty="0"/>
              <a:t> characteristics and outcomes, they noted that both </a:t>
            </a:r>
            <a:r>
              <a:rPr lang="en-US" u="sng" dirty="0"/>
              <a:t>baseline </a:t>
            </a:r>
            <a:r>
              <a:rPr lang="en-US" u="sng" dirty="0" err="1"/>
              <a:t>psIgE</a:t>
            </a:r>
            <a:r>
              <a:rPr lang="en-US" u="sng" dirty="0"/>
              <a:t> </a:t>
            </a:r>
            <a:r>
              <a:rPr lang="en-US" dirty="0"/>
              <a:t>and the </a:t>
            </a:r>
            <a:r>
              <a:rPr lang="en-US" u="sng" dirty="0"/>
              <a:t>ratio peanut-specific </a:t>
            </a:r>
            <a:r>
              <a:rPr lang="en-US" u="sng" dirty="0" err="1"/>
              <a:t>IgE</a:t>
            </a:r>
            <a:r>
              <a:rPr lang="en-US" u="sng" dirty="0"/>
              <a:t> to total </a:t>
            </a:r>
            <a:r>
              <a:rPr lang="en-US" u="sng" dirty="0" err="1"/>
              <a:t>IgE</a:t>
            </a:r>
            <a:r>
              <a:rPr lang="en-US" u="sng" dirty="0"/>
              <a:t> </a:t>
            </a:r>
            <a:r>
              <a:rPr lang="en-US" dirty="0"/>
              <a:t>are significantly lower in successes than among failures in the intention to treat population. </a:t>
            </a:r>
          </a:p>
        </p:txBody>
      </p:sp>
      <p:sp>
        <p:nvSpPr>
          <p:cNvPr id="4" name="Slide Number Placeholder 3"/>
          <p:cNvSpPr>
            <a:spLocks noGrp="1"/>
          </p:cNvSpPr>
          <p:nvPr>
            <p:ph type="sldNum" sz="quarter" idx="5"/>
          </p:nvPr>
        </p:nvSpPr>
        <p:spPr/>
        <p:txBody>
          <a:bodyPr/>
          <a:lstStyle/>
          <a:p>
            <a:fld id="{43B16B9C-9CDD-164D-AFCF-F59FB7C05483}" type="slidenum">
              <a:rPr lang="en-US" smtClean="0"/>
              <a:t>11</a:t>
            </a:fld>
            <a:endParaRPr lang="en-US"/>
          </a:p>
        </p:txBody>
      </p:sp>
    </p:spTree>
    <p:extLst>
      <p:ext uri="{BB962C8B-B14F-4D97-AF65-F5344CB8AC3E}">
        <p14:creationId xmlns:p14="http://schemas.microsoft.com/office/powerpoint/2010/main" val="100109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group analyzed changes in immunological outcomes Fig 4A: log transformed </a:t>
            </a:r>
            <a:r>
              <a:rPr lang="en-US" dirty="0" err="1"/>
              <a:t>psIgE</a:t>
            </a:r>
            <a:r>
              <a:rPr lang="en-US" dirty="0"/>
              <a:t> for both doses of E-OIT; shows downward trend in </a:t>
            </a:r>
            <a:r>
              <a:rPr lang="en-US" dirty="0" err="1"/>
              <a:t>psIgE</a:t>
            </a:r>
            <a:r>
              <a:rPr lang="en-US" dirty="0"/>
              <a:t> levels. Fig 4B shows an inverse trend, in which peanut-specific IgG4 levels increase over time. No statistically significant difference in change from baseline between the two groups. </a:t>
            </a:r>
          </a:p>
          <a:p>
            <a:endParaRPr lang="en-US" dirty="0"/>
          </a:p>
          <a:p>
            <a:r>
              <a:rPr lang="en-US" dirty="0"/>
              <a:t>So the major takeaways from this study, which was the the first to target peanut-allergic children younger than 3 years old for OIT treatment (and the first to study two peanut OIT doses prospectively!), was that a fairly high percentage of food allergic patients receiving early OIT 1) displayed sustained unresponsiveness, 2) demonstrated immunomodulatory effects and 3) most were able to incorporate the allergenic food in question. </a:t>
            </a:r>
          </a:p>
        </p:txBody>
      </p:sp>
      <p:sp>
        <p:nvSpPr>
          <p:cNvPr id="4" name="Slide Number Placeholder 3"/>
          <p:cNvSpPr>
            <a:spLocks noGrp="1"/>
          </p:cNvSpPr>
          <p:nvPr>
            <p:ph type="sldNum" sz="quarter" idx="5"/>
          </p:nvPr>
        </p:nvSpPr>
        <p:spPr/>
        <p:txBody>
          <a:bodyPr/>
          <a:lstStyle/>
          <a:p>
            <a:fld id="{43B16B9C-9CDD-164D-AFCF-F59FB7C05483}" type="slidenum">
              <a:rPr lang="en-US" smtClean="0"/>
              <a:t>12</a:t>
            </a:fld>
            <a:endParaRPr lang="en-US"/>
          </a:p>
        </p:txBody>
      </p:sp>
    </p:spTree>
    <p:extLst>
      <p:ext uri="{BB962C8B-B14F-4D97-AF65-F5344CB8AC3E}">
        <p14:creationId xmlns:p14="http://schemas.microsoft.com/office/powerpoint/2010/main" val="281715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a 21 item follow up telephone survey to administer to completers of the early-OIT study (Vickery 2017); wanted to gather info about quantity, frequency, safety, tolerability and lifestyle impact. </a:t>
            </a:r>
          </a:p>
          <a:p>
            <a:endParaRPr lang="en-US" dirty="0"/>
          </a:p>
          <a:p>
            <a:r>
              <a:rPr lang="en-US" dirty="0"/>
              <a:t>39 participants from the parent E-OIT study were completers; survey response rate was 74% with mean follow up interval being 65 months. </a:t>
            </a:r>
          </a:p>
          <a:p>
            <a:endParaRPr lang="en-US" dirty="0"/>
          </a:p>
          <a:p>
            <a:r>
              <a:rPr lang="en-US" dirty="0"/>
              <a:t>27 of the 29 responders reported continuing dietary peanut consumption; over half of these patients were eating &gt;1000mg of peanut protein in a single serving. </a:t>
            </a:r>
          </a:p>
        </p:txBody>
      </p:sp>
      <p:sp>
        <p:nvSpPr>
          <p:cNvPr id="4" name="Slide Number Placeholder 3"/>
          <p:cNvSpPr>
            <a:spLocks noGrp="1"/>
          </p:cNvSpPr>
          <p:nvPr>
            <p:ph type="sldNum" sz="quarter" idx="5"/>
          </p:nvPr>
        </p:nvSpPr>
        <p:spPr/>
        <p:txBody>
          <a:bodyPr/>
          <a:lstStyle/>
          <a:p>
            <a:fld id="{43B16B9C-9CDD-164D-AFCF-F59FB7C05483}" type="slidenum">
              <a:rPr lang="en-US" smtClean="0"/>
              <a:t>13</a:t>
            </a:fld>
            <a:endParaRPr lang="en-US"/>
          </a:p>
        </p:txBody>
      </p:sp>
    </p:spTree>
    <p:extLst>
      <p:ext uri="{BB962C8B-B14F-4D97-AF65-F5344CB8AC3E}">
        <p14:creationId xmlns:p14="http://schemas.microsoft.com/office/powerpoint/2010/main" val="4137680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a 21 item follow up telephone survey to administer to completers of the early-OIT study (Vickery 2017); wanted to gather info about quantity, frequency, safety, tolerability and lifestyle impact. </a:t>
            </a:r>
          </a:p>
          <a:p>
            <a:endParaRPr lang="en-US" dirty="0"/>
          </a:p>
          <a:p>
            <a:r>
              <a:rPr lang="en-US" dirty="0"/>
              <a:t>39 participants from the parent E-OIT study were completers; survey response rate was 74% with mean follow up interval being 65 months. </a:t>
            </a:r>
          </a:p>
          <a:p>
            <a:endParaRPr lang="en-US" dirty="0"/>
          </a:p>
          <a:p>
            <a:r>
              <a:rPr lang="en-US" dirty="0"/>
              <a:t>27 of the 29 responders reported continuing dietary peanut consumption; over half of these patients were eating &gt;1000mg of peanut protein in a single serving. Additionally, most were eating peanut 5-7 days per week!</a:t>
            </a:r>
          </a:p>
        </p:txBody>
      </p:sp>
      <p:sp>
        <p:nvSpPr>
          <p:cNvPr id="4" name="Slide Number Placeholder 3"/>
          <p:cNvSpPr>
            <a:spLocks noGrp="1"/>
          </p:cNvSpPr>
          <p:nvPr>
            <p:ph type="sldNum" sz="quarter" idx="5"/>
          </p:nvPr>
        </p:nvSpPr>
        <p:spPr/>
        <p:txBody>
          <a:bodyPr/>
          <a:lstStyle/>
          <a:p>
            <a:fld id="{43B16B9C-9CDD-164D-AFCF-F59FB7C05483}" type="slidenum">
              <a:rPr lang="en-US" smtClean="0"/>
              <a:t>14</a:t>
            </a:fld>
            <a:endParaRPr lang="en-US"/>
          </a:p>
        </p:txBody>
      </p:sp>
    </p:spTree>
    <p:extLst>
      <p:ext uri="{BB962C8B-B14F-4D97-AF65-F5344CB8AC3E}">
        <p14:creationId xmlns:p14="http://schemas.microsoft.com/office/powerpoint/2010/main" val="73214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a 21 item follow up telephone survey to administer to completers of the early-OIT study (Vickery 2017); wanted to gather info about quantity, frequency, safety, tolerability and lifestyle impact. </a:t>
            </a:r>
          </a:p>
          <a:p>
            <a:endParaRPr lang="en-US" dirty="0"/>
          </a:p>
          <a:p>
            <a:r>
              <a:rPr lang="en-US" dirty="0"/>
              <a:t>39 participants from the parent E-OIT study were completers; survey response rate was 74% with mean follow up interval being 65 months. </a:t>
            </a:r>
          </a:p>
          <a:p>
            <a:endParaRPr lang="en-US" dirty="0"/>
          </a:p>
          <a:p>
            <a:r>
              <a:rPr lang="en-US" dirty="0"/>
              <a:t>27 of the 29 responders reported continuing dietary peanut consumption; over half of these patients were eating &gt;1000mg of peanut protein in a single serving. Additionally, most were eating peanut 5-7 days per week! Two stopped; one was diagnosed with biopsy-proven </a:t>
            </a:r>
            <a:r>
              <a:rPr lang="en-US" dirty="0" err="1"/>
              <a:t>EoE</a:t>
            </a:r>
            <a:r>
              <a:rPr lang="en-US" dirty="0"/>
              <a:t> and the other had an extreme taste aversion to peanut. </a:t>
            </a:r>
          </a:p>
        </p:txBody>
      </p:sp>
      <p:sp>
        <p:nvSpPr>
          <p:cNvPr id="4" name="Slide Number Placeholder 3"/>
          <p:cNvSpPr>
            <a:spLocks noGrp="1"/>
          </p:cNvSpPr>
          <p:nvPr>
            <p:ph type="sldNum" sz="quarter" idx="5"/>
          </p:nvPr>
        </p:nvSpPr>
        <p:spPr/>
        <p:txBody>
          <a:bodyPr/>
          <a:lstStyle/>
          <a:p>
            <a:fld id="{43B16B9C-9CDD-164D-AFCF-F59FB7C05483}" type="slidenum">
              <a:rPr lang="en-US" smtClean="0"/>
              <a:t>15</a:t>
            </a:fld>
            <a:endParaRPr lang="en-US"/>
          </a:p>
        </p:txBody>
      </p:sp>
    </p:spTree>
    <p:extLst>
      <p:ext uri="{BB962C8B-B14F-4D97-AF65-F5344CB8AC3E}">
        <p14:creationId xmlns:p14="http://schemas.microsoft.com/office/powerpoint/2010/main" val="169531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Sang </a:t>
            </a:r>
            <a:r>
              <a:rPr lang="en-US" dirty="0" err="1"/>
              <a:t>Eun</a:t>
            </a:r>
            <a:r>
              <a:rPr lang="en-US" dirty="0"/>
              <a:t> Lee, et al, 2023: a (very) recent study that evaluated longer-term outcomes in patients who underwent peanut OIT at Mount Sinai; interesting in part due to their having the largest pediatric cohort after achieving SU to peanut (44 children).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these patients (median age was 6.5 years old) had successfully completed OIT build up at Jaffe; these patients had shown a decrease in testing parameters (peanut </a:t>
            </a:r>
            <a:r>
              <a:rPr lang="en-US" dirty="0" err="1"/>
              <a:t>sIgE</a:t>
            </a:r>
            <a:r>
              <a:rPr lang="en-US" dirty="0"/>
              <a:t>, Ara h 2 </a:t>
            </a:r>
            <a:r>
              <a:rPr lang="en-US" dirty="0" err="1"/>
              <a:t>sIgE</a:t>
            </a:r>
            <a:r>
              <a:rPr lang="en-US" dirty="0"/>
              <a:t> and peanut SPT) during a period of OIT maintenance (median duration of maintenance OIT with 1.15g of peanut was 18.4 months); then underwent a desensitization OFC to a full serving of peanut butter (about 6g of peanut protein).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44 patients were then instructed to discontinue daily peanut dosing for 4-6 weeks before repeating the full serving peanut OFC to assess for SU (median length of time for dosing discontinuation was 35 days). Then the patients were encouraged to ad lib peanut without specifying ingestion frequency and precise amounts.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 median of 552 days after passing the SU OFC, all 44 patients continued to consume peanut; 57% reported consuming more than 3g of peanut protein, 73% continued to have peanut at least weekly, and no parent reported adverse reactions to peanut.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while it was a relatively small sample size, it interestingly showed 100% of their cohort continuing to consume peanut at varying </a:t>
            </a:r>
            <a:r>
              <a:rPr lang="en-US" dirty="0" err="1"/>
              <a:t>quantites</a:t>
            </a:r>
            <a:r>
              <a:rPr lang="en-US" dirty="0"/>
              <a:t> and frequencies after a significant amount of time following sustained unresponsiveness achievement, and given the lack of regimented feeding schedules and protein amounts, this is as close a reflection to real life patient behaviors as any.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16</a:t>
            </a:fld>
            <a:endParaRPr lang="en-US"/>
          </a:p>
        </p:txBody>
      </p:sp>
    </p:spTree>
    <p:extLst>
      <p:ext uri="{BB962C8B-B14F-4D97-AF65-F5344CB8AC3E}">
        <p14:creationId xmlns:p14="http://schemas.microsoft.com/office/powerpoint/2010/main" val="1406856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Sang </a:t>
            </a:r>
            <a:r>
              <a:rPr lang="en-US" dirty="0" err="1"/>
              <a:t>Eun</a:t>
            </a:r>
            <a:r>
              <a:rPr lang="en-US" dirty="0"/>
              <a:t> Lee, et al, 2023: a (very) recent study that evaluated longer-term outcomes in patients who underwent peanut OIT at Mount Sinai; interesting in part due to their having the largest pediatric cohort after achieving SU to peanut (44 children).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these patients (median age was 6.5 years old) had successfully completed OIT build up at Jaffe; these patients had shown a decrease in testing parameters (peanut </a:t>
            </a:r>
            <a:r>
              <a:rPr lang="en-US" dirty="0" err="1"/>
              <a:t>sIgE</a:t>
            </a:r>
            <a:r>
              <a:rPr lang="en-US" dirty="0"/>
              <a:t>, Ara h 2 </a:t>
            </a:r>
            <a:r>
              <a:rPr lang="en-US" dirty="0" err="1"/>
              <a:t>sIgE</a:t>
            </a:r>
            <a:r>
              <a:rPr lang="en-US" dirty="0"/>
              <a:t> and peanut SPT) during a period of OIT maintenance (median duration of maintenance OIT with 1.15g of peanut was 18.4 months); then underwent a desensitization OFC to a full serving of peanut butter (about 6g of peanut protein).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44 patients were then instructed to discontinue daily peanut dosing for 4-6 weeks before repeating the full serving peanut OFC to assess for SU (median length of time for dosing discontinuation was 35 days). Then the patients were encouraged to ad lib peanut without specifying ingestion frequency and precise amounts.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 median of 552 days after passing the SU OFC, all 44 patients continued to consume peanut; 57% reported consuming more than 3g of peanut protein, 73% continued to have peanut at least weekly, and no parent reported adverse reactions to peanut.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while it was a relatively small sample size, it interestingly showed 100% of their cohort continuing to consume peanut at varying </a:t>
            </a:r>
            <a:r>
              <a:rPr lang="en-US" dirty="0" err="1"/>
              <a:t>quantites</a:t>
            </a:r>
            <a:r>
              <a:rPr lang="en-US" dirty="0"/>
              <a:t> and frequencies after a significant amount of time following sustained unresponsiveness achievement, and given the lack of regimented feeding schedules and protein amounts, this is as close a reflection to real life patient behaviors as any.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17</a:t>
            </a:fld>
            <a:endParaRPr lang="en-US"/>
          </a:p>
        </p:txBody>
      </p:sp>
    </p:spTree>
    <p:extLst>
      <p:ext uri="{BB962C8B-B14F-4D97-AF65-F5344CB8AC3E}">
        <p14:creationId xmlns:p14="http://schemas.microsoft.com/office/powerpoint/2010/main" val="114309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 epsilon R1: high affinity </a:t>
            </a:r>
            <a:r>
              <a:rPr lang="en-US" dirty="0" err="1"/>
              <a:t>IgE</a:t>
            </a:r>
            <a:r>
              <a:rPr lang="en-US" dirty="0"/>
              <a:t> receptor</a:t>
            </a:r>
          </a:p>
          <a:p>
            <a:endParaRPr lang="en-US" dirty="0"/>
          </a:p>
          <a:p>
            <a:r>
              <a:rPr lang="en-US" dirty="0"/>
              <a:t>While this may not particularly hold true for </a:t>
            </a:r>
          </a:p>
        </p:txBody>
      </p:sp>
      <p:sp>
        <p:nvSpPr>
          <p:cNvPr id="4" name="Slide Number Placeholder 3"/>
          <p:cNvSpPr>
            <a:spLocks noGrp="1"/>
          </p:cNvSpPr>
          <p:nvPr>
            <p:ph type="sldNum" sz="quarter" idx="5"/>
          </p:nvPr>
        </p:nvSpPr>
        <p:spPr/>
        <p:txBody>
          <a:bodyPr/>
          <a:lstStyle/>
          <a:p>
            <a:fld id="{43B16B9C-9CDD-164D-AFCF-F59FB7C05483}" type="slidenum">
              <a:rPr lang="en-US" smtClean="0"/>
              <a:t>18</a:t>
            </a:fld>
            <a:endParaRPr lang="en-US"/>
          </a:p>
        </p:txBody>
      </p:sp>
    </p:spTree>
    <p:extLst>
      <p:ext uri="{BB962C8B-B14F-4D97-AF65-F5344CB8AC3E}">
        <p14:creationId xmlns:p14="http://schemas.microsoft.com/office/powerpoint/2010/main" val="52861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SOLO-CONTINUE trial: In 2016, Worm et al published their randomized clinical trial which had taken patients from two previous dupilumab monotherapy clinical trials who had achieved a 75% improvement in Eczema Area and Severity Index scores (EASI-75), and randomized them to either weekly/every two week treatment, every 4 week treatment, 8 week treatment, or placebo (effectively withdrawal). Found that trying to wean the dose resulted in recurrence of symptoms, and note that placebo (withdrawal) was significantly affected. These patients were also treated with dupilumab for 16 weeks in their prior trials, so they should have (theoretically) had some of the immunomodulatory effects of dupilumab.</a:t>
            </a:r>
          </a:p>
        </p:txBody>
      </p:sp>
      <p:sp>
        <p:nvSpPr>
          <p:cNvPr id="4" name="Slide Number Placeholder 3"/>
          <p:cNvSpPr>
            <a:spLocks noGrp="1"/>
          </p:cNvSpPr>
          <p:nvPr>
            <p:ph type="sldNum" sz="quarter" idx="5"/>
          </p:nvPr>
        </p:nvSpPr>
        <p:spPr/>
        <p:txBody>
          <a:bodyPr/>
          <a:lstStyle/>
          <a:p>
            <a:fld id="{43B16B9C-9CDD-164D-AFCF-F59FB7C05483}" type="slidenum">
              <a:rPr lang="en-US" smtClean="0"/>
              <a:t>19</a:t>
            </a:fld>
            <a:endParaRPr lang="en-US"/>
          </a:p>
        </p:txBody>
      </p:sp>
    </p:spTree>
    <p:extLst>
      <p:ext uri="{BB962C8B-B14F-4D97-AF65-F5344CB8AC3E}">
        <p14:creationId xmlns:p14="http://schemas.microsoft.com/office/powerpoint/2010/main" val="54129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allergy. Everyone here has SOME exposure to this; some may have even been inspired to go into this field because their personal experiences with food allergy!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ood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allergy represents a big problem: it affects a significant portion of children with increasing prevalence and is also the leading cause of anaphylaxis in children. The standard of care for food allergy has long been one of avoidance and quick reaction, in the event of an accidental exposure leading to a severe reaction. Living in fear of an accidental exposure somewhere in your, or your food allergic child’s, life is rather inconvenient, and left a need for a therapy that could potentially decrease reactivity or attenuate the response entirely. Oral immunotherapy has taken up a great deal of space in this void, moving from the question of “can this work?“ to “how can we roll this out into clinics?” over the span of the last ten years. This is, in part, because OIT is a good treatment.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2</a:t>
            </a:fld>
            <a:endParaRPr lang="en-US"/>
          </a:p>
        </p:txBody>
      </p:sp>
    </p:spTree>
    <p:extLst>
      <p:ext uri="{BB962C8B-B14F-4D97-AF65-F5344CB8AC3E}">
        <p14:creationId xmlns:p14="http://schemas.microsoft.com/office/powerpoint/2010/main" val="10615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from 2019, a group evaluated changes in QOL through the process of OIT (initiation, </a:t>
            </a:r>
            <a:r>
              <a:rPr lang="en-US" dirty="0" err="1"/>
              <a:t>updosing</a:t>
            </a:r>
            <a:r>
              <a:rPr lang="en-US" dirty="0"/>
              <a:t>, at achieving maintenance and then 6 months after maintenance), evaluating emotional impact, food anxiety, and social and dietary limitation. They used the Food Allergy Quality of Life </a:t>
            </a:r>
            <a:r>
              <a:rPr lang="en-US" dirty="0" err="1"/>
              <a:t>Questionaire</a:t>
            </a:r>
            <a:r>
              <a:rPr lang="en-US" dirty="0"/>
              <a:t>-Parent Form. </a:t>
            </a:r>
          </a:p>
          <a:p>
            <a:endParaRPr lang="en-US" dirty="0"/>
          </a:p>
          <a:p>
            <a:r>
              <a:rPr lang="en-US" dirty="0"/>
              <a:t>EI: emotional impact</a:t>
            </a:r>
          </a:p>
          <a:p>
            <a:r>
              <a:rPr lang="en-US" dirty="0"/>
              <a:t>FA: food anxiety</a:t>
            </a:r>
          </a:p>
          <a:p>
            <a:r>
              <a:rPr lang="en-US" dirty="0"/>
              <a:t>Social and dietary limitation: SDL</a:t>
            </a:r>
          </a:p>
          <a:p>
            <a:endParaRPr lang="en-US" dirty="0"/>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21</a:t>
            </a:fld>
            <a:endParaRPr lang="en-US"/>
          </a:p>
        </p:txBody>
      </p:sp>
    </p:spTree>
    <p:extLst>
      <p:ext uri="{BB962C8B-B14F-4D97-AF65-F5344CB8AC3E}">
        <p14:creationId xmlns:p14="http://schemas.microsoft.com/office/powerpoint/2010/main" val="15900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OIT makes incorporation of the allergenic food in question part of the diet, which may be an important consideration for caregivers. Food is inherently important from multiple standpoints, not just for living and because it is tasty like Donato Enoteca, but also could be important from a cultural perspective.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22</a:t>
            </a:fld>
            <a:endParaRPr lang="en-US"/>
          </a:p>
        </p:txBody>
      </p:sp>
    </p:spTree>
    <p:extLst>
      <p:ext uri="{BB962C8B-B14F-4D97-AF65-F5344CB8AC3E}">
        <p14:creationId xmlns:p14="http://schemas.microsoft.com/office/powerpoint/2010/main" val="36982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factor to consider is the cost-effectiveness of oral immunotherapy. Already, we know that food allergy imposes a significant cost to the healthcare system as well as to families. </a:t>
            </a:r>
          </a:p>
          <a:p>
            <a:endParaRPr lang="en-US" dirty="0"/>
          </a:p>
          <a:p>
            <a:r>
              <a:rPr lang="en-US" dirty="0"/>
              <a:t>A systematic review of 11 papers assessing direct medical, out-of-pocket, and lost labor productivity in food-allergic patients found that...</a:t>
            </a:r>
          </a:p>
        </p:txBody>
      </p:sp>
      <p:sp>
        <p:nvSpPr>
          <p:cNvPr id="4" name="Slide Number Placeholder 3"/>
          <p:cNvSpPr>
            <a:spLocks noGrp="1"/>
          </p:cNvSpPr>
          <p:nvPr>
            <p:ph type="sldNum" sz="quarter" idx="5"/>
          </p:nvPr>
        </p:nvSpPr>
        <p:spPr/>
        <p:txBody>
          <a:bodyPr/>
          <a:lstStyle/>
          <a:p>
            <a:fld id="{43B16B9C-9CDD-164D-AFCF-F59FB7C05483}" type="slidenum">
              <a:rPr lang="en-US" smtClean="0"/>
              <a:t>23</a:t>
            </a:fld>
            <a:endParaRPr lang="en-US"/>
          </a:p>
        </p:txBody>
      </p:sp>
    </p:spTree>
    <p:extLst>
      <p:ext uri="{BB962C8B-B14F-4D97-AF65-F5344CB8AC3E}">
        <p14:creationId xmlns:p14="http://schemas.microsoft.com/office/powerpoint/2010/main" val="3935276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Shaker et al, 2021: sought to provide a cost-effectiveness model exploring the health and economic benefits of real-world OIT implementation in preschool aged children in the US and Canada.</a:t>
            </a:r>
          </a:p>
          <a:p>
            <a:endParaRPr lang="en-US" dirty="0"/>
          </a:p>
          <a:p>
            <a:r>
              <a:rPr lang="en-US" dirty="0"/>
              <a:t>They used software to model Markov cohorts, with a model cycle length of 1 year and an 80 year time horizon to evaluate the downstream societal costs of implementing peanut OIT. Primary outcome was incremental cost-effectiveness ratio (ICER) expressed in cost per quality-adjusted life years (QALYs) and net monetary benefit (NMB) of peanut OIT compared to peanut avoidance. </a:t>
            </a:r>
          </a:p>
        </p:txBody>
      </p:sp>
      <p:sp>
        <p:nvSpPr>
          <p:cNvPr id="4" name="Slide Number Placeholder 3"/>
          <p:cNvSpPr>
            <a:spLocks noGrp="1"/>
          </p:cNvSpPr>
          <p:nvPr>
            <p:ph type="sldNum" sz="quarter" idx="5"/>
          </p:nvPr>
        </p:nvSpPr>
        <p:spPr/>
        <p:txBody>
          <a:bodyPr/>
          <a:lstStyle/>
          <a:p>
            <a:fld id="{43B16B9C-9CDD-164D-AFCF-F59FB7C05483}" type="slidenum">
              <a:rPr lang="en-US" smtClean="0"/>
              <a:t>24</a:t>
            </a:fld>
            <a:endParaRPr lang="en-US"/>
          </a:p>
        </p:txBody>
      </p:sp>
    </p:spTree>
    <p:extLst>
      <p:ext uri="{BB962C8B-B14F-4D97-AF65-F5344CB8AC3E}">
        <p14:creationId xmlns:p14="http://schemas.microsoft.com/office/powerpoint/2010/main" val="2347440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monetary benefit: represents the value of an intervention in monetary terms. </a:t>
            </a:r>
          </a:p>
        </p:txBody>
      </p:sp>
      <p:sp>
        <p:nvSpPr>
          <p:cNvPr id="4" name="Slide Number Placeholder 3"/>
          <p:cNvSpPr>
            <a:spLocks noGrp="1"/>
          </p:cNvSpPr>
          <p:nvPr>
            <p:ph type="sldNum" sz="quarter" idx="5"/>
          </p:nvPr>
        </p:nvSpPr>
        <p:spPr/>
        <p:txBody>
          <a:bodyPr/>
          <a:lstStyle/>
          <a:p>
            <a:fld id="{43B16B9C-9CDD-164D-AFCF-F59FB7C05483}" type="slidenum">
              <a:rPr lang="en-US" smtClean="0"/>
              <a:t>26</a:t>
            </a:fld>
            <a:endParaRPr lang="en-US"/>
          </a:p>
        </p:txBody>
      </p:sp>
    </p:spTree>
    <p:extLst>
      <p:ext uri="{BB962C8B-B14F-4D97-AF65-F5344CB8AC3E}">
        <p14:creationId xmlns:p14="http://schemas.microsoft.com/office/powerpoint/2010/main" val="3622059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 similar lifetime horizon, noted that the total cost of omalizumab in these patients was approximately $148,000 for a 2 QALY benefit. </a:t>
            </a:r>
          </a:p>
        </p:txBody>
      </p:sp>
      <p:sp>
        <p:nvSpPr>
          <p:cNvPr id="4" name="Slide Number Placeholder 3"/>
          <p:cNvSpPr>
            <a:spLocks noGrp="1"/>
          </p:cNvSpPr>
          <p:nvPr>
            <p:ph type="sldNum" sz="quarter" idx="5"/>
          </p:nvPr>
        </p:nvSpPr>
        <p:spPr/>
        <p:txBody>
          <a:bodyPr/>
          <a:lstStyle/>
          <a:p>
            <a:fld id="{43B16B9C-9CDD-164D-AFCF-F59FB7C05483}" type="slidenum">
              <a:rPr lang="en-US" smtClean="0"/>
              <a:t>27</a:t>
            </a:fld>
            <a:endParaRPr lang="en-US"/>
          </a:p>
        </p:txBody>
      </p:sp>
    </p:spTree>
    <p:extLst>
      <p:ext uri="{BB962C8B-B14F-4D97-AF65-F5344CB8AC3E}">
        <p14:creationId xmlns:p14="http://schemas.microsoft.com/office/powerpoint/2010/main" val="3083453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I’d like to put forward the concept of moral hazard and how this might relate to our differing interventions for food allergy. Moral hazard is, essentially, when someone becomes more inclined to take risks because they have insurance, or some reason to not completely bear the burden of that risk. Kind of like how I use my iPhone without a case because I have AppleCare. </a:t>
            </a:r>
          </a:p>
          <a:p>
            <a:endParaRPr lang="en-US" dirty="0"/>
          </a:p>
          <a:p>
            <a:r>
              <a:rPr lang="en-US" dirty="0"/>
              <a:t>Similarly, it is worth considering this may apply to oral immunotherapy and biologics. Because that is what desensitization sort of is, right? Insurance. In OIT, even just considering a patient who is desensitized and taking maintenance dosing, there is a lot of clinical education given to patients and caregivers around the amount of food protein to be consumed; and patients receiving oral immunotherapy have to incorporate the food into their daily routine and be familiar with the taste of the food, and bring their </a:t>
            </a:r>
            <a:r>
              <a:rPr lang="en-US" dirty="0" err="1"/>
              <a:t>epipens</a:t>
            </a:r>
            <a:r>
              <a:rPr lang="en-US" dirty="0"/>
              <a:t> in when they are getting </a:t>
            </a:r>
            <a:r>
              <a:rPr lang="en-US" dirty="0" err="1"/>
              <a:t>updosed</a:t>
            </a:r>
            <a:r>
              <a:rPr lang="en-US" dirty="0"/>
              <a:t> and such. When it comes time for widespread prescription of biologics (that’s when, not if) for food allergy, one could argue that this patient population may engage in riskier behavior comparatively. </a:t>
            </a:r>
          </a:p>
        </p:txBody>
      </p:sp>
      <p:sp>
        <p:nvSpPr>
          <p:cNvPr id="4" name="Slide Number Placeholder 3"/>
          <p:cNvSpPr>
            <a:spLocks noGrp="1"/>
          </p:cNvSpPr>
          <p:nvPr>
            <p:ph type="sldNum" sz="quarter" idx="5"/>
          </p:nvPr>
        </p:nvSpPr>
        <p:spPr/>
        <p:txBody>
          <a:bodyPr/>
          <a:lstStyle/>
          <a:p>
            <a:fld id="{43B16B9C-9CDD-164D-AFCF-F59FB7C05483}" type="slidenum">
              <a:rPr lang="en-US" smtClean="0"/>
              <a:t>28</a:t>
            </a:fld>
            <a:endParaRPr lang="en-US"/>
          </a:p>
        </p:txBody>
      </p:sp>
    </p:spTree>
    <p:extLst>
      <p:ext uri="{BB962C8B-B14F-4D97-AF65-F5344CB8AC3E}">
        <p14:creationId xmlns:p14="http://schemas.microsoft.com/office/powerpoint/2010/main" val="108873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adverse reactions tend to be either subjective (ex pruritis, throat itching) or mild (lip swelling, rhinorrhea, sneezing). </a:t>
            </a:r>
          </a:p>
          <a:p>
            <a:endParaRPr lang="en-US" dirty="0"/>
          </a:p>
          <a:p>
            <a:r>
              <a:rPr lang="en-US" dirty="0"/>
              <a:t>Also, in the PACE review, median age across the trials they reviewed was 8.7 years of age. </a:t>
            </a:r>
          </a:p>
          <a:p>
            <a:endParaRPr lang="en-US" dirty="0"/>
          </a:p>
          <a:p>
            <a:r>
              <a:rPr lang="en-US" dirty="0"/>
              <a:t>Biologic adverse reactions in question:</a:t>
            </a:r>
          </a:p>
          <a:p>
            <a:r>
              <a:rPr lang="en-US" dirty="0"/>
              <a:t>Omalizumab is associated with a risk of anaphylaxis (about 0.1%); In a letter to JACI by Lieberman et al in 2017, they reported on the characteristics of 132 patients with potential anaphylaxis associated with omalizumab; episodes of </a:t>
            </a:r>
            <a:r>
              <a:rPr lang="en-US" dirty="0" err="1"/>
              <a:t>anaphylacxis</a:t>
            </a:r>
            <a:r>
              <a:rPr lang="en-US" dirty="0"/>
              <a:t> tended to involve the respiratory tract (95%) and about 17% of cases required hospitalization. </a:t>
            </a:r>
          </a:p>
          <a:p>
            <a:endParaRPr lang="en-US" dirty="0"/>
          </a:p>
          <a:p>
            <a:r>
              <a:rPr lang="en-US" dirty="0"/>
              <a:t>Thinking about dupilumab, </a:t>
            </a:r>
          </a:p>
        </p:txBody>
      </p:sp>
      <p:sp>
        <p:nvSpPr>
          <p:cNvPr id="4" name="Slide Number Placeholder 3"/>
          <p:cNvSpPr>
            <a:spLocks noGrp="1"/>
          </p:cNvSpPr>
          <p:nvPr>
            <p:ph type="sldNum" sz="quarter" idx="5"/>
          </p:nvPr>
        </p:nvSpPr>
        <p:spPr/>
        <p:txBody>
          <a:bodyPr/>
          <a:lstStyle/>
          <a:p>
            <a:fld id="{43B16B9C-9CDD-164D-AFCF-F59FB7C05483}" type="slidenum">
              <a:rPr lang="en-US" smtClean="0"/>
              <a:t>31</a:t>
            </a:fld>
            <a:endParaRPr lang="en-US"/>
          </a:p>
        </p:txBody>
      </p:sp>
    </p:spTree>
    <p:extLst>
      <p:ext uri="{BB962C8B-B14F-4D97-AF65-F5344CB8AC3E}">
        <p14:creationId xmlns:p14="http://schemas.microsoft.com/office/powerpoint/2010/main" val="3893931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patient is NOT highly </a:t>
            </a:r>
            <a:r>
              <a:rPr lang="en-US" dirty="0" err="1"/>
              <a:t>needlephobic</a:t>
            </a:r>
            <a:r>
              <a:rPr lang="en-US" dirty="0"/>
              <a:t>, oral immunotherapy can be a more difficult treatment compared to a relatively infrequent injection. Concerns can definitely pop up, such as anxiety related to foods that these patients fear and avoid (for good reason), food aversion, and fear of adverse reactions, which can lead to issues with compliance. </a:t>
            </a:r>
          </a:p>
          <a:p>
            <a:endParaRPr lang="en-US" dirty="0"/>
          </a:p>
          <a:p>
            <a:r>
              <a:rPr lang="en-US" dirty="0"/>
              <a:t>Howe et al, 2019, conducted a randomized, blinded, controlled phase II study in which 50 children and caregivers were split into two groups and received slightly different symptom management training; one group was informed that non-life threatening symptoms were an unfortunate side effect of treatment, while the other group was informed that non-life threatening symptoms could signal desensitization. The group that was informed that symptoms can signal desensitization were less anxious, experienced fewer non-life threatening symptoms as doses increased and were less likely to skip or reduce doses. </a:t>
            </a:r>
          </a:p>
          <a:p>
            <a:endParaRPr lang="en-US" dirty="0"/>
          </a:p>
          <a:p>
            <a:r>
              <a:rPr lang="en-US" dirty="0"/>
              <a:t>So some of the issues with compliance may be helped </a:t>
            </a:r>
          </a:p>
        </p:txBody>
      </p:sp>
      <p:sp>
        <p:nvSpPr>
          <p:cNvPr id="4" name="Slide Number Placeholder 3"/>
          <p:cNvSpPr>
            <a:spLocks noGrp="1"/>
          </p:cNvSpPr>
          <p:nvPr>
            <p:ph type="sldNum" sz="quarter" idx="5"/>
          </p:nvPr>
        </p:nvSpPr>
        <p:spPr/>
        <p:txBody>
          <a:bodyPr/>
          <a:lstStyle/>
          <a:p>
            <a:fld id="{43B16B9C-9CDD-164D-AFCF-F59FB7C05483}" type="slidenum">
              <a:rPr lang="en-US" smtClean="0"/>
              <a:t>33</a:t>
            </a:fld>
            <a:endParaRPr lang="en-US"/>
          </a:p>
        </p:txBody>
      </p:sp>
    </p:spTree>
    <p:extLst>
      <p:ext uri="{BB962C8B-B14F-4D97-AF65-F5344CB8AC3E}">
        <p14:creationId xmlns:p14="http://schemas.microsoft.com/office/powerpoint/2010/main" val="199742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let’s talk about one of the biggest strengths of oral immunotherapy compared to biologics as we currently understand their role today; namely, that it is an immunomodulatory and disease-modifying therapy that can induce desensitization (so increasing the allergic reaction threshold) as well as lead to long-term, sustained unresponsiveness (or remission, as some groups prefer to call it now) in which OIT can be discontinued and the food in question can be ad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libbed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diet, which is more or less the dream for food allergy patients.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there is a good deal of data on the ability of OIT to induce desensitization with varying data on sustained unresponsiveness; in a systematic review and meta-analysis that was done in 2017 as part of developing the EAACI guidelines for allergen immunotherapy for food allergy;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Nurmatov</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group evaluated 31 allergen immunotherapy studies, most of which were RCTs.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3</a:t>
            </a:fld>
            <a:endParaRPr lang="en-US"/>
          </a:p>
        </p:txBody>
      </p:sp>
    </p:spTree>
    <p:extLst>
      <p:ext uri="{BB962C8B-B14F-4D97-AF65-F5344CB8AC3E}">
        <p14:creationId xmlns:p14="http://schemas.microsoft.com/office/powerpoint/2010/main" val="258166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Here is the subgroup analysis for OIT specifically from this paper, which found well-defined evidence of efficacy of OIT to desensitize patients to milk, egg and peanut as well as sustained unresponsiveness in about 30% of patients following OIT. Generally speaking, a great deal of the data has focused on milk, egg and peanut, and one of the weaknesses leveraged against OIT previously has been a paucity of evidence for other food allergens.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4</a:t>
            </a:fld>
            <a:endParaRPr lang="en-US"/>
          </a:p>
        </p:txBody>
      </p:sp>
    </p:spTree>
    <p:extLst>
      <p:ext uri="{BB962C8B-B14F-4D97-AF65-F5344CB8AC3E}">
        <p14:creationId xmlns:p14="http://schemas.microsoft.com/office/powerpoint/2010/main" val="166084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up on that, I just wanted to note that other common food allergens have undergone various trials in the last few years with mostly good desensitization rates. </a:t>
            </a:r>
          </a:p>
        </p:txBody>
      </p:sp>
      <p:sp>
        <p:nvSpPr>
          <p:cNvPr id="4" name="Slide Number Placeholder 3"/>
          <p:cNvSpPr>
            <a:spLocks noGrp="1"/>
          </p:cNvSpPr>
          <p:nvPr>
            <p:ph type="sldNum" sz="quarter" idx="5"/>
          </p:nvPr>
        </p:nvSpPr>
        <p:spPr/>
        <p:txBody>
          <a:bodyPr/>
          <a:lstStyle/>
          <a:p>
            <a:fld id="{43B16B9C-9CDD-164D-AFCF-F59FB7C05483}" type="slidenum">
              <a:rPr lang="en-US" smtClean="0"/>
              <a:t>5</a:t>
            </a:fld>
            <a:endParaRPr lang="en-US"/>
          </a:p>
        </p:txBody>
      </p:sp>
    </p:spTree>
    <p:extLst>
      <p:ext uri="{BB962C8B-B14F-4D97-AF65-F5344CB8AC3E}">
        <p14:creationId xmlns:p14="http://schemas.microsoft.com/office/powerpoint/2010/main" val="141137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what is the mechanism behind desensitization and, more importantly, sustained unresponsiveness? With initiation of OIT and repeated exposure to low doses of allergenic food protein,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IgE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endocytosis and actin rearrangement may occur and reduce reactivity of mast cells and basophils; subsequent dosing and continuation of maintenance is associated with a decrease in Th2 activity, increased frequency of IL-10 producing CD4+ T cells, and production of allergen-specific IgG4 which can compete with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sIgE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allergen binding. </a:t>
            </a:r>
          </a:p>
          <a:p>
            <a:endParaRPr lang="en-US" dirty="0"/>
          </a:p>
          <a:p>
            <a:r>
              <a:rPr lang="en-US" dirty="0"/>
              <a:t>Circulating allergen-specific IgG can neutralize allergen (such as </a:t>
            </a:r>
            <a:r>
              <a:rPr lang="en-US" dirty="0" err="1"/>
              <a:t>IgEs</a:t>
            </a:r>
            <a:r>
              <a:rPr lang="en-US" dirty="0"/>
              <a:t> not cross-linked on effector cells, and allergen specific IgG can bind to Fc gamma Receptor IIb to induce </a:t>
            </a:r>
            <a:r>
              <a:rPr lang="en-US" dirty="0" err="1"/>
              <a:t>inhibnitory</a:t>
            </a:r>
            <a:r>
              <a:rPr lang="en-US" dirty="0"/>
              <a:t> signaling with </a:t>
            </a:r>
            <a:r>
              <a:rPr lang="en-US" dirty="0" err="1"/>
              <a:t>IgE</a:t>
            </a:r>
            <a:r>
              <a:rPr lang="en-US" dirty="0"/>
              <a:t> and IgG cross-linking, preventing degranulation). </a:t>
            </a:r>
          </a:p>
        </p:txBody>
      </p:sp>
      <p:sp>
        <p:nvSpPr>
          <p:cNvPr id="4" name="Slide Number Placeholder 3"/>
          <p:cNvSpPr>
            <a:spLocks noGrp="1"/>
          </p:cNvSpPr>
          <p:nvPr>
            <p:ph type="sldNum" sz="quarter" idx="5"/>
          </p:nvPr>
        </p:nvSpPr>
        <p:spPr/>
        <p:txBody>
          <a:bodyPr/>
          <a:lstStyle/>
          <a:p>
            <a:fld id="{43B16B9C-9CDD-164D-AFCF-F59FB7C05483}" type="slidenum">
              <a:rPr lang="en-US" smtClean="0"/>
              <a:t>6</a:t>
            </a:fld>
            <a:endParaRPr lang="en-US"/>
          </a:p>
        </p:txBody>
      </p:sp>
    </p:spTree>
    <p:extLst>
      <p:ext uri="{BB962C8B-B14F-4D97-AF65-F5344CB8AC3E}">
        <p14:creationId xmlns:p14="http://schemas.microsoft.com/office/powerpoint/2010/main" val="236387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perceived drawback of oral immunotherapy is that, while there is evidence that some patients CAN get to a state of sustained unresponsiveness, that clearly does not happen for ALL patients, and the strength of OIT as an intervention in food allergy would be made that much stronger if, perhaps, there was a potential window in which this disease-modifying effect of OIT was more efficacious...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it appears that there is, particularly in early childhood. Thinking back to the LEAP trial, we saw patients from ages 4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11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pre-existing sensitivity to peanut have significantly reduced amounts of peanut allergy along with evidence of immune modulation in the sense that peanut-specific IgG levels were increased in the peanut consumption groups; in LEAP-ON, these patients could then avoid peanut intake for 12 months with no significant increase in peanut allergy while maintaining these immunomodulatory benefits.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7</a:t>
            </a:fld>
            <a:endParaRPr lang="en-US"/>
          </a:p>
        </p:txBody>
      </p:sp>
    </p:spTree>
    <p:extLst>
      <p:ext uri="{BB962C8B-B14F-4D97-AF65-F5344CB8AC3E}">
        <p14:creationId xmlns:p14="http://schemas.microsoft.com/office/powerpoint/2010/main" val="4063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Vickery et al, 2017</a:t>
            </a:r>
            <a:r>
              <a:rPr lang="en-US" u="none" dirty="0"/>
              <a:t>: </a:t>
            </a:r>
          </a:p>
          <a:p>
            <a:endParaRPr lang="en-US" u="none" dirty="0"/>
          </a:p>
          <a:p>
            <a:r>
              <a:rPr lang="en-US" u="none" dirty="0"/>
              <a:t>Interested in studying the clinical effectiveness of early OIT as an immunomodulatory and disease-modifying treatment, postulating that this could interrupt allergic priming before full maturation, as 1) food specific </a:t>
            </a:r>
            <a:r>
              <a:rPr lang="en-US" u="none" dirty="0" err="1"/>
              <a:t>IgE</a:t>
            </a:r>
            <a:r>
              <a:rPr lang="en-US" u="none" dirty="0"/>
              <a:t> production begins in infancy, and 2) Th2 cytokine expression further drives food specific </a:t>
            </a:r>
            <a:r>
              <a:rPr lang="en-US" u="none" dirty="0" err="1"/>
              <a:t>IgE</a:t>
            </a:r>
            <a:r>
              <a:rPr lang="en-US" u="none" dirty="0"/>
              <a:t> production over the first two years of life. </a:t>
            </a:r>
          </a:p>
          <a:p>
            <a:endParaRPr lang="en-US" u="none" dirty="0"/>
          </a:p>
          <a:p>
            <a:r>
              <a:rPr lang="en-US" u="none" dirty="0"/>
              <a:t>Devised a randomized, double blinded clinical trial of both low and high dose peanut E-OIT in children aged 9 to 36 months, compared to a control group of untreated peanut-allergic patients; primary outcome was sustained unresponsiveness after stopping OIT for four weeks after three maintenance years. Low dose was 300mg/d, high dose was 3000mg/d. </a:t>
            </a:r>
          </a:p>
          <a:p>
            <a:endParaRPr lang="en-US" u="none" dirty="0"/>
          </a:p>
          <a:p>
            <a:r>
              <a:rPr lang="en-US" u="none" dirty="0"/>
              <a:t>ITT pop: 37 patients; 3 of these withdrew for treatment related AEs, two withdrew for nonadherence.</a:t>
            </a:r>
          </a:p>
          <a:p>
            <a:endParaRPr lang="en-US" u="none" dirty="0"/>
          </a:p>
          <a:p>
            <a:r>
              <a:rPr lang="en-US" u="none" dirty="0"/>
              <a:t>Fig 2A: in the ITT analysis, 30 of 37 overall were desensitized at the end of treatment. A total of 29/37 achieved 4-SU; in the per protocol analysis, rate of desensitization was 30/32 with 29/32 achieving 4-SU.</a:t>
            </a:r>
          </a:p>
          <a:p>
            <a:endParaRPr lang="en-US" u="none" dirty="0"/>
          </a:p>
          <a:p>
            <a:r>
              <a:rPr lang="en-US" u="none" dirty="0"/>
              <a:t>Also noted that the median </a:t>
            </a:r>
            <a:r>
              <a:rPr lang="en-US" u="none" dirty="0" err="1"/>
              <a:t>psIgE</a:t>
            </a:r>
            <a:r>
              <a:rPr lang="en-US" u="none" dirty="0"/>
              <a:t> level significantly declined in OIT subjects while in controls, it increased (Fig 2B).</a:t>
            </a:r>
            <a:endParaRPr lang="en-US" u="sng" dirty="0"/>
          </a:p>
        </p:txBody>
      </p:sp>
      <p:sp>
        <p:nvSpPr>
          <p:cNvPr id="4" name="Slide Number Placeholder 3"/>
          <p:cNvSpPr>
            <a:spLocks noGrp="1"/>
          </p:cNvSpPr>
          <p:nvPr>
            <p:ph type="sldNum" sz="quarter" idx="5"/>
          </p:nvPr>
        </p:nvSpPr>
        <p:spPr/>
        <p:txBody>
          <a:bodyPr/>
          <a:lstStyle/>
          <a:p>
            <a:fld id="{43B16B9C-9CDD-164D-AFCF-F59FB7C05483}" type="slidenum">
              <a:rPr lang="en-US" smtClean="0"/>
              <a:t>8</a:t>
            </a:fld>
            <a:endParaRPr lang="en-US"/>
          </a:p>
        </p:txBody>
      </p:sp>
    </p:spTree>
    <p:extLst>
      <p:ext uri="{BB962C8B-B14F-4D97-AF65-F5344CB8AC3E}">
        <p14:creationId xmlns:p14="http://schemas.microsoft.com/office/powerpoint/2010/main" val="243459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looking at the results, on the left we see the primary outcome in the intention to treat and per protocol analyses for early OIT. In the per protocol analysis, rate of desensitization was 94% with 91% achieving sustained unresponsiveness. In the intention to treat analysis, 81% were desensitized and 78% achieved sustained unresponsiveness. On the right, we see that median </a:t>
            </a:r>
            <a:r>
              <a:rPr lang="en-US" dirty="0" err="1"/>
              <a:t>psIgE</a:t>
            </a:r>
            <a:r>
              <a:rPr lang="en-US" dirty="0"/>
              <a:t> levels significantly declined in OIT subjects while increasing in controls.</a:t>
            </a:r>
          </a:p>
          <a:p>
            <a:endParaRPr lang="en-US" dirty="0"/>
          </a:p>
          <a:p>
            <a:r>
              <a:rPr lang="en-US" dirty="0"/>
              <a:t>Fig 2A: shows proportion of all subjects, in both low and high dose treatment arms, achieving sustained unresponsiveness for both intent to treat and per protocol analyses. </a:t>
            </a:r>
            <a:r>
              <a:rPr lang="en-US" u="none" dirty="0"/>
              <a:t>In the ITT analysis, a total of 29/37 achieved 4-SU; in the per protocol analysis, 29/32 achieved 4-SU.</a:t>
            </a:r>
          </a:p>
          <a:p>
            <a:endParaRPr lang="en-US" u="none" dirty="0"/>
          </a:p>
          <a:p>
            <a:r>
              <a:rPr lang="en-US" u="none" dirty="0"/>
              <a:t>Fig 2B: shows distribution of </a:t>
            </a:r>
            <a:r>
              <a:rPr lang="en-US" u="none" dirty="0" err="1"/>
              <a:t>psIgE</a:t>
            </a:r>
            <a:r>
              <a:rPr lang="en-US" u="none" dirty="0"/>
              <a:t> between participants receiving early-OIT and matched controls. Median </a:t>
            </a:r>
            <a:r>
              <a:rPr lang="en-US" u="none" dirty="0" err="1"/>
              <a:t>psIgE</a:t>
            </a:r>
            <a:r>
              <a:rPr lang="en-US" u="none" dirty="0"/>
              <a:t> level significantly declined in OIT subjects to 1.6kUa/L while in controls, it increased to 57.4 </a:t>
            </a:r>
            <a:r>
              <a:rPr lang="en-US" u="none" dirty="0" err="1"/>
              <a:t>kUa</a:t>
            </a:r>
            <a:r>
              <a:rPr lang="en-US" u="none" dirty="0"/>
              <a:t>/L. </a:t>
            </a:r>
          </a:p>
          <a:p>
            <a:endParaRPr lang="en-US" dirty="0"/>
          </a:p>
        </p:txBody>
      </p:sp>
      <p:sp>
        <p:nvSpPr>
          <p:cNvPr id="4" name="Slide Number Placeholder 3"/>
          <p:cNvSpPr>
            <a:spLocks noGrp="1"/>
          </p:cNvSpPr>
          <p:nvPr>
            <p:ph type="sldNum" sz="quarter" idx="5"/>
          </p:nvPr>
        </p:nvSpPr>
        <p:spPr/>
        <p:txBody>
          <a:bodyPr/>
          <a:lstStyle/>
          <a:p>
            <a:fld id="{43B16B9C-9CDD-164D-AFCF-F59FB7C05483}" type="slidenum">
              <a:rPr lang="en-US" smtClean="0"/>
              <a:t>9</a:t>
            </a:fld>
            <a:endParaRPr lang="en-US"/>
          </a:p>
        </p:txBody>
      </p:sp>
    </p:spTree>
    <p:extLst>
      <p:ext uri="{BB962C8B-B14F-4D97-AF65-F5344CB8AC3E}">
        <p14:creationId xmlns:p14="http://schemas.microsoft.com/office/powerpoint/2010/main" val="22021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2BF7-ED49-9F61-283F-FC55BA089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4632B-0477-5757-99A9-E461F37DE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9EFEC0-949E-DE75-6807-D8FF5F09E03F}"/>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6B7203EE-9E6E-FA6E-F06D-8BD5355BC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CB3EA-F604-9A74-654B-1C3FADA69305}"/>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404673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CADC-E57D-832E-F3E3-8BE8C96A56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1243AF-89D3-C495-7E87-D3C2DEE0B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896E7-0970-2E7B-9896-0565761D8B9F}"/>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AA7631C0-86AA-E553-38E7-7CE5E3FDC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46DA7-342F-B2A2-B382-CE74E4CE515C}"/>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317691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0EB7C-D45F-EB2D-8147-52B503136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FB87F-7E41-8296-805F-C5F4AB326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F9DBC-4311-D86B-0759-BED64CBA8EB1}"/>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70E71B7C-235B-9C28-222D-0EE7A4684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DC30-BF70-09F8-94E6-81D157483BF5}"/>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315227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4189-D00A-3FF6-D16D-3AC45CC80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6EBBDF-F14C-DB08-ECD6-59F67C31F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B1225-9032-71C3-D714-F569A5839A29}"/>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F1C6EC6B-E137-DC59-7F9C-A31A2EB3F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4FF16-B27B-9E32-643D-C2DFE6E3C2DD}"/>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186283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7630-B7EC-9A7D-E9C6-E3EAD715F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4D1AEB-1763-18C7-DB03-9610506D05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0DA86-4CEA-D416-1469-E4C3BE0238BC}"/>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3A9A607B-4C74-B300-E9BA-B74AFAEC4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AFA15-BBA9-FB5D-D456-BC9DBD73544E}"/>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28777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DEFA-BDEC-D975-E713-F3AF4D0F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0D1DB-D2D4-AE9A-DE91-83C2A3D75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64A0F-8B93-C1C0-A30E-DF3EDE744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3F8C5-6AD2-327A-B800-D7D2EB3A3725}"/>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6" name="Footer Placeholder 5">
            <a:extLst>
              <a:ext uri="{FF2B5EF4-FFF2-40B4-BE49-F238E27FC236}">
                <a16:creationId xmlns:a16="http://schemas.microsoft.com/office/drawing/2014/main" id="{5697A484-F3A1-7688-E1F5-782FBF089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570E9-33A1-7965-9EF0-949CC7146205}"/>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340865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7AB8-DA95-A709-8EED-21E3EBCC5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63596-5205-DE6B-3A7A-084083363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DC9DB-0ED3-563A-81A4-949C7EA9E6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54578-48E0-1C58-4D3F-8277463B6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A83061-B94A-BF91-4043-56F46306B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B47568-6BD6-2DBE-62ED-D373439D749A}"/>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8" name="Footer Placeholder 7">
            <a:extLst>
              <a:ext uri="{FF2B5EF4-FFF2-40B4-BE49-F238E27FC236}">
                <a16:creationId xmlns:a16="http://schemas.microsoft.com/office/drawing/2014/main" id="{ED9CF27D-58B8-1F6F-95BD-B4D8844FDC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0B2DF1-A5BA-AFD6-D9E8-BA97A1CE84CA}"/>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30243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3732-70CE-F858-4659-E6EF11A75A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D9D5BC-CB23-FE59-9930-C017688C6524}"/>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4" name="Footer Placeholder 3">
            <a:extLst>
              <a:ext uri="{FF2B5EF4-FFF2-40B4-BE49-F238E27FC236}">
                <a16:creationId xmlns:a16="http://schemas.microsoft.com/office/drawing/2014/main" id="{79916A6A-821C-39D7-2EA0-8621F6CDD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5947D-7E3B-FA3A-BF38-5885B9D95197}"/>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199922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32714-119B-CDA6-43DC-26D32325C3EC}"/>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3" name="Footer Placeholder 2">
            <a:extLst>
              <a:ext uri="{FF2B5EF4-FFF2-40B4-BE49-F238E27FC236}">
                <a16:creationId xmlns:a16="http://schemas.microsoft.com/office/drawing/2014/main" id="{59EF116D-9969-8BB9-BEEC-F04C6B49A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AF2AAC-53F5-3A96-64FB-D3C2D745BB09}"/>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108494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D423-B4D4-4C92-9954-12BBC4C6B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C0187-C56E-CF4A-83DB-CD72BADD6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95A2F-345E-BE7D-3F94-F69BA7362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60F34-0C20-DDE2-F485-C48ADC126A16}"/>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6" name="Footer Placeholder 5">
            <a:extLst>
              <a:ext uri="{FF2B5EF4-FFF2-40B4-BE49-F238E27FC236}">
                <a16:creationId xmlns:a16="http://schemas.microsoft.com/office/drawing/2014/main" id="{12103AA4-FFB6-F65A-FA03-93442DCEC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83AE3-310F-357C-AB1E-C8B56DBB1AE1}"/>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114234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C3CE-2187-D180-B41C-91AF649BE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37E024-0D34-8CA6-4CD9-D11AEFF43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B9DE3-C45D-0C8A-0606-B12D8E471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07E8C-E939-F7B9-1A0B-9D5E69D6E4D7}"/>
              </a:ext>
            </a:extLst>
          </p:cNvPr>
          <p:cNvSpPr>
            <a:spLocks noGrp="1"/>
          </p:cNvSpPr>
          <p:nvPr>
            <p:ph type="dt" sz="half" idx="10"/>
          </p:nvPr>
        </p:nvSpPr>
        <p:spPr/>
        <p:txBody>
          <a:bodyPr/>
          <a:lstStyle/>
          <a:p>
            <a:fld id="{368AF56E-142D-F34F-8C90-7EF5B6910D6F}" type="datetimeFigureOut">
              <a:rPr lang="en-US" smtClean="0"/>
              <a:t>10/29/23</a:t>
            </a:fld>
            <a:endParaRPr lang="en-US"/>
          </a:p>
        </p:txBody>
      </p:sp>
      <p:sp>
        <p:nvSpPr>
          <p:cNvPr id="6" name="Footer Placeholder 5">
            <a:extLst>
              <a:ext uri="{FF2B5EF4-FFF2-40B4-BE49-F238E27FC236}">
                <a16:creationId xmlns:a16="http://schemas.microsoft.com/office/drawing/2014/main" id="{CBB4735A-6ECB-B0BD-243A-EEC021944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9A535-3444-D39A-B808-A2D32F0412DA}"/>
              </a:ext>
            </a:extLst>
          </p:cNvPr>
          <p:cNvSpPr>
            <a:spLocks noGrp="1"/>
          </p:cNvSpPr>
          <p:nvPr>
            <p:ph type="sldNum" sz="quarter" idx="12"/>
          </p:nvPr>
        </p:nvSpPr>
        <p:spPr/>
        <p:txBody>
          <a:bodyPr/>
          <a:lstStyle/>
          <a:p>
            <a:fld id="{228BDC06-1D67-F54A-B828-3140FD465795}" type="slidenum">
              <a:rPr lang="en-US" smtClean="0"/>
              <a:t>‹#›</a:t>
            </a:fld>
            <a:endParaRPr lang="en-US"/>
          </a:p>
        </p:txBody>
      </p:sp>
    </p:spTree>
    <p:extLst>
      <p:ext uri="{BB962C8B-B14F-4D97-AF65-F5344CB8AC3E}">
        <p14:creationId xmlns:p14="http://schemas.microsoft.com/office/powerpoint/2010/main" val="213610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BD1FB-3A03-18F0-80A9-ECF5BB7EE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ED07B-93E1-1EDF-B025-21C561307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24B83-82F8-4563-6B36-F3B2A951A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AF56E-142D-F34F-8C90-7EF5B6910D6F}" type="datetimeFigureOut">
              <a:rPr lang="en-US" smtClean="0"/>
              <a:t>10/29/23</a:t>
            </a:fld>
            <a:endParaRPr lang="en-US"/>
          </a:p>
        </p:txBody>
      </p:sp>
      <p:sp>
        <p:nvSpPr>
          <p:cNvPr id="5" name="Footer Placeholder 4">
            <a:extLst>
              <a:ext uri="{FF2B5EF4-FFF2-40B4-BE49-F238E27FC236}">
                <a16:creationId xmlns:a16="http://schemas.microsoft.com/office/drawing/2014/main" id="{6E7193C4-F32C-E6A8-C6F0-0DF136EE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9E9E4E-E190-B14B-69DC-82D899A5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BDC06-1D67-F54A-B828-3140FD465795}" type="slidenum">
              <a:rPr lang="en-US" smtClean="0"/>
              <a:t>‹#›</a:t>
            </a:fld>
            <a:endParaRPr lang="en-US"/>
          </a:p>
        </p:txBody>
      </p:sp>
    </p:spTree>
    <p:extLst>
      <p:ext uri="{BB962C8B-B14F-4D97-AF65-F5344CB8AC3E}">
        <p14:creationId xmlns:p14="http://schemas.microsoft.com/office/powerpoint/2010/main" val="426159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016/j.jaip.2020.07.009" TargetMode="External"/><Relationship Id="rId13" Type="http://schemas.openxmlformats.org/officeDocument/2006/relationships/hyperlink" Target="https://doi.org/10.3389/fimmu.2021.636612" TargetMode="External"/><Relationship Id="rId18" Type="http://schemas.openxmlformats.org/officeDocument/2006/relationships/hyperlink" Target="https://doi.org/10.1016/j.jaci.2016.05.027" TargetMode="External"/><Relationship Id="rId3" Type="http://schemas.openxmlformats.org/officeDocument/2006/relationships/hyperlink" Target="https://doi.org/10.1016/S0140-6736(19)30420-9" TargetMode="External"/><Relationship Id="rId7" Type="http://schemas.openxmlformats.org/officeDocument/2006/relationships/hyperlink" Target="https://doi.org/10.1016/j.anai.2018.06.018" TargetMode="External"/><Relationship Id="rId12" Type="http://schemas.openxmlformats.org/officeDocument/2006/relationships/hyperlink" Target="https://doi.org/10.1111/jan.13818" TargetMode="External"/><Relationship Id="rId17" Type="http://schemas.openxmlformats.org/officeDocument/2006/relationships/hyperlink" Target="https://doi.org/10.1016/j.jaci.2008.09.050" TargetMode="External"/><Relationship Id="rId2" Type="http://schemas.openxmlformats.org/officeDocument/2006/relationships/hyperlink" Target="https://doi.org/10.1016/j.anai.2019.01.014" TargetMode="External"/><Relationship Id="rId16" Type="http://schemas.openxmlformats.org/officeDocument/2006/relationships/hyperlink" Target="https://doi.org/10.1016/j.jaip.2021.02.058" TargetMode="External"/><Relationship Id="rId1" Type="http://schemas.openxmlformats.org/officeDocument/2006/relationships/slideLayout" Target="../slideLayouts/slideLayout2.xml"/><Relationship Id="rId6" Type="http://schemas.openxmlformats.org/officeDocument/2006/relationships/hyperlink" Target="https://doi.org/10.1016/j.jaip.2018.06.016" TargetMode="External"/><Relationship Id="rId11" Type="http://schemas.openxmlformats.org/officeDocument/2006/relationships/hyperlink" Target="https://doi.org/10.1016/j.jaip.2023.10.020" TargetMode="External"/><Relationship Id="rId5" Type="http://schemas.openxmlformats.org/officeDocument/2006/relationships/hyperlink" Target="https://doi.org/10.1056/NEJMoa1514209" TargetMode="External"/><Relationship Id="rId15" Type="http://schemas.openxmlformats.org/officeDocument/2006/relationships/hyperlink" Target="https://doi.org/10.1016/j.jaip.2021.10.070" TargetMode="External"/><Relationship Id="rId10" Type="http://schemas.openxmlformats.org/officeDocument/2006/relationships/hyperlink" Target="https://doi.org/10.1016/j.jaci.2017.12.979" TargetMode="External"/><Relationship Id="rId19" Type="http://schemas.openxmlformats.org/officeDocument/2006/relationships/hyperlink" Target="https://doi.org/10.1001/jamadermatol.2019.3617" TargetMode="External"/><Relationship Id="rId4" Type="http://schemas.openxmlformats.org/officeDocument/2006/relationships/hyperlink" Target="https://doi.org/10.1056/NEJMoa1414850" TargetMode="External"/><Relationship Id="rId9" Type="http://schemas.openxmlformats.org/officeDocument/2006/relationships/hyperlink" Target="https://doi.org/10.1016/j.jaip.2016.11.020" TargetMode="External"/><Relationship Id="rId14" Type="http://schemas.openxmlformats.org/officeDocument/2006/relationships/hyperlink" Target="https://doi.org/10.1111/all.1312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8AE5-F5F3-7F88-DCED-559BE1018100}"/>
              </a:ext>
            </a:extLst>
          </p:cNvPr>
          <p:cNvSpPr>
            <a:spLocks noGrp="1"/>
          </p:cNvSpPr>
          <p:nvPr>
            <p:ph type="ctrTitle"/>
          </p:nvPr>
        </p:nvSpPr>
        <p:spPr>
          <a:xfrm>
            <a:off x="1524000" y="419837"/>
            <a:ext cx="9144000" cy="2387600"/>
          </a:xfrm>
        </p:spPr>
        <p:txBody>
          <a:bodyPr>
            <a:normAutofit/>
          </a:bodyPr>
          <a:lstStyle/>
          <a:p>
            <a:r>
              <a:rPr lang="en-US" dirty="0"/>
              <a:t>Oral Immunotherapy: Not </a:t>
            </a:r>
            <a:r>
              <a:rPr lang="en-US" dirty="0" err="1"/>
              <a:t>OUtMATCH</a:t>
            </a:r>
            <a:r>
              <a:rPr lang="en-US" dirty="0"/>
              <a:t>-ed Yet? </a:t>
            </a:r>
          </a:p>
        </p:txBody>
      </p:sp>
      <p:sp>
        <p:nvSpPr>
          <p:cNvPr id="3" name="Subtitle 2">
            <a:extLst>
              <a:ext uri="{FF2B5EF4-FFF2-40B4-BE49-F238E27FC236}">
                <a16:creationId xmlns:a16="http://schemas.microsoft.com/office/drawing/2014/main" id="{E548906F-DB84-6897-BEB6-E3DC88A25D43}"/>
              </a:ext>
            </a:extLst>
          </p:cNvPr>
          <p:cNvSpPr>
            <a:spLocks noGrp="1"/>
          </p:cNvSpPr>
          <p:nvPr>
            <p:ph type="subTitle" idx="1"/>
          </p:nvPr>
        </p:nvSpPr>
        <p:spPr>
          <a:xfrm>
            <a:off x="1524000" y="2807437"/>
            <a:ext cx="9144000" cy="1655762"/>
          </a:xfrm>
        </p:spPr>
        <p:txBody>
          <a:bodyPr>
            <a:normAutofit lnSpcReduction="10000"/>
          </a:bodyPr>
          <a:lstStyle/>
          <a:p>
            <a:r>
              <a:rPr lang="en-US" dirty="0"/>
              <a:t>Michael Main, MD</a:t>
            </a:r>
          </a:p>
          <a:p>
            <a:r>
              <a:rPr lang="en-US" dirty="0"/>
              <a:t>Fellow, Allergy and Immunology</a:t>
            </a:r>
          </a:p>
          <a:p>
            <a:r>
              <a:rPr lang="en-US" dirty="0"/>
              <a:t>Stanford Health Care</a:t>
            </a:r>
          </a:p>
          <a:p>
            <a:r>
              <a:rPr lang="en-US" dirty="0"/>
              <a:t>AAIFNC Biannual Journal Club Debate, 11/1/23</a:t>
            </a:r>
          </a:p>
        </p:txBody>
      </p:sp>
      <p:pic>
        <p:nvPicPr>
          <p:cNvPr id="1026" name="Picture 2" descr="SuperDosing Static-Free Micro Scoop Variety 3 Pack, 6 Milligram - 30 M">
            <a:extLst>
              <a:ext uri="{FF2B5EF4-FFF2-40B4-BE49-F238E27FC236}">
                <a16:creationId xmlns:a16="http://schemas.microsoft.com/office/drawing/2014/main" id="{859165AF-3FB1-03AD-E91A-A963715E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4463199"/>
            <a:ext cx="2387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r. Peanut - Wikipedia">
            <a:extLst>
              <a:ext uri="{FF2B5EF4-FFF2-40B4-BE49-F238E27FC236}">
                <a16:creationId xmlns:a16="http://schemas.microsoft.com/office/drawing/2014/main" id="{98C952F3-E585-6BB9-BE5F-273FC9EA3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209" y="5998173"/>
            <a:ext cx="318541" cy="7143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 Gudetama, Cute egg, Hello kitty drawing">
            <a:extLst>
              <a:ext uri="{FF2B5EF4-FFF2-40B4-BE49-F238E27FC236}">
                <a16:creationId xmlns:a16="http://schemas.microsoft.com/office/drawing/2014/main" id="{C71B619A-B56D-A98F-47E5-4B59B785C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003" y="5797026"/>
            <a:ext cx="386322" cy="32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9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of a number of objects&#10;&#10;Description automatically generated with medium confidence">
            <a:extLst>
              <a:ext uri="{FF2B5EF4-FFF2-40B4-BE49-F238E27FC236}">
                <a16:creationId xmlns:a16="http://schemas.microsoft.com/office/drawing/2014/main" id="{57DAD110-746E-5186-9FD4-5E0CBEF389BC}"/>
              </a:ext>
            </a:extLst>
          </p:cNvPr>
          <p:cNvPicPr>
            <a:picLocks noChangeAspect="1"/>
          </p:cNvPicPr>
          <p:nvPr/>
        </p:nvPicPr>
        <p:blipFill>
          <a:blip r:embed="rId3"/>
          <a:stretch>
            <a:fillRect/>
          </a:stretch>
        </p:blipFill>
        <p:spPr>
          <a:xfrm>
            <a:off x="2898539" y="1354971"/>
            <a:ext cx="7746709" cy="4144489"/>
          </a:xfrm>
          <a:prstGeom prst="rect">
            <a:avLst/>
          </a:prstGeom>
        </p:spPr>
      </p:pic>
    </p:spTree>
    <p:extLst>
      <p:ext uri="{BB962C8B-B14F-4D97-AF65-F5344CB8AC3E}">
        <p14:creationId xmlns:p14="http://schemas.microsoft.com/office/powerpoint/2010/main" val="184569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CA3F68-C3D1-35F2-ECA1-BD9D59BFA53D}"/>
              </a:ext>
            </a:extLst>
          </p:cNvPr>
          <p:cNvPicPr>
            <a:picLocks noChangeAspect="1"/>
          </p:cNvPicPr>
          <p:nvPr/>
        </p:nvPicPr>
        <p:blipFill>
          <a:blip r:embed="rId3"/>
          <a:stretch>
            <a:fillRect/>
          </a:stretch>
        </p:blipFill>
        <p:spPr>
          <a:xfrm>
            <a:off x="2877817" y="1405527"/>
            <a:ext cx="6436366" cy="4046946"/>
          </a:xfrm>
          <a:prstGeom prst="rect">
            <a:avLst/>
          </a:prstGeom>
        </p:spPr>
      </p:pic>
    </p:spTree>
    <p:extLst>
      <p:ext uri="{BB962C8B-B14F-4D97-AF65-F5344CB8AC3E}">
        <p14:creationId xmlns:p14="http://schemas.microsoft.com/office/powerpoint/2010/main" val="359406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mparison of different colored lines&#10;&#10;Description automatically generated">
            <a:extLst>
              <a:ext uri="{FF2B5EF4-FFF2-40B4-BE49-F238E27FC236}">
                <a16:creationId xmlns:a16="http://schemas.microsoft.com/office/drawing/2014/main" id="{7C1A871C-E073-49A4-A9AC-F2BC20A6F82B}"/>
              </a:ext>
            </a:extLst>
          </p:cNvPr>
          <p:cNvPicPr>
            <a:picLocks noChangeAspect="1"/>
          </p:cNvPicPr>
          <p:nvPr/>
        </p:nvPicPr>
        <p:blipFill>
          <a:blip r:embed="rId3"/>
          <a:stretch>
            <a:fillRect/>
          </a:stretch>
        </p:blipFill>
        <p:spPr>
          <a:xfrm>
            <a:off x="641774" y="623275"/>
            <a:ext cx="6163639" cy="3235911"/>
          </a:xfrm>
          <a:prstGeom prst="rect">
            <a:avLst/>
          </a:prstGeom>
        </p:spPr>
      </p:pic>
      <p:pic>
        <p:nvPicPr>
          <p:cNvPr id="5" name="Picture 4">
            <a:extLst>
              <a:ext uri="{FF2B5EF4-FFF2-40B4-BE49-F238E27FC236}">
                <a16:creationId xmlns:a16="http://schemas.microsoft.com/office/drawing/2014/main" id="{0D8E239D-6F18-F61D-E1A7-F87658596D4E}"/>
              </a:ext>
            </a:extLst>
          </p:cNvPr>
          <p:cNvPicPr>
            <a:picLocks noChangeAspect="1"/>
          </p:cNvPicPr>
          <p:nvPr/>
        </p:nvPicPr>
        <p:blipFill>
          <a:blip r:embed="rId4"/>
          <a:stretch>
            <a:fillRect/>
          </a:stretch>
        </p:blipFill>
        <p:spPr>
          <a:xfrm>
            <a:off x="6094300" y="3337804"/>
            <a:ext cx="5439538" cy="2857882"/>
          </a:xfrm>
          <a:prstGeom prst="rect">
            <a:avLst/>
          </a:prstGeom>
        </p:spPr>
      </p:pic>
    </p:spTree>
    <p:extLst>
      <p:ext uri="{BB962C8B-B14F-4D97-AF65-F5344CB8AC3E}">
        <p14:creationId xmlns:p14="http://schemas.microsoft.com/office/powerpoint/2010/main" val="274235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table with numbers and text&#10;&#10;Description automatically generated">
            <a:extLst>
              <a:ext uri="{FF2B5EF4-FFF2-40B4-BE49-F238E27FC236}">
                <a16:creationId xmlns:a16="http://schemas.microsoft.com/office/drawing/2014/main" id="{2BA8478D-FDAB-CC7F-7AF7-8ECCA905FDDC}"/>
              </a:ext>
            </a:extLst>
          </p:cNvPr>
          <p:cNvPicPr>
            <a:picLocks noChangeAspect="1"/>
          </p:cNvPicPr>
          <p:nvPr/>
        </p:nvPicPr>
        <p:blipFill>
          <a:blip r:embed="rId3"/>
          <a:stretch>
            <a:fillRect/>
          </a:stretch>
        </p:blipFill>
        <p:spPr>
          <a:xfrm>
            <a:off x="2093058" y="156595"/>
            <a:ext cx="8005884" cy="6544810"/>
          </a:xfrm>
          <a:prstGeom prst="rect">
            <a:avLst/>
          </a:prstGeom>
        </p:spPr>
      </p:pic>
      <p:sp>
        <p:nvSpPr>
          <p:cNvPr id="7" name="TextBox 6">
            <a:extLst>
              <a:ext uri="{FF2B5EF4-FFF2-40B4-BE49-F238E27FC236}">
                <a16:creationId xmlns:a16="http://schemas.microsoft.com/office/drawing/2014/main" id="{612ABBC2-4301-3926-1EA7-0AF57249F52F}"/>
              </a:ext>
            </a:extLst>
          </p:cNvPr>
          <p:cNvSpPr txBox="1"/>
          <p:nvPr/>
        </p:nvSpPr>
        <p:spPr>
          <a:xfrm>
            <a:off x="10316817" y="5803642"/>
            <a:ext cx="1900386" cy="646331"/>
          </a:xfrm>
          <a:prstGeom prst="rect">
            <a:avLst/>
          </a:prstGeom>
          <a:noFill/>
        </p:spPr>
        <p:txBody>
          <a:bodyPr wrap="square" rtlCol="0">
            <a:spAutoFit/>
          </a:bodyPr>
          <a:lstStyle/>
          <a:p>
            <a:r>
              <a:rPr lang="en-US" i="1" dirty="0"/>
              <a:t>Herlihy, et al, 2021</a:t>
            </a:r>
          </a:p>
        </p:txBody>
      </p:sp>
    </p:spTree>
    <p:extLst>
      <p:ext uri="{BB962C8B-B14F-4D97-AF65-F5344CB8AC3E}">
        <p14:creationId xmlns:p14="http://schemas.microsoft.com/office/powerpoint/2010/main" val="236628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table with numbers and text&#10;&#10;Description automatically generated">
            <a:extLst>
              <a:ext uri="{FF2B5EF4-FFF2-40B4-BE49-F238E27FC236}">
                <a16:creationId xmlns:a16="http://schemas.microsoft.com/office/drawing/2014/main" id="{2BA8478D-FDAB-CC7F-7AF7-8ECCA905FDDC}"/>
              </a:ext>
            </a:extLst>
          </p:cNvPr>
          <p:cNvPicPr>
            <a:picLocks noChangeAspect="1"/>
          </p:cNvPicPr>
          <p:nvPr/>
        </p:nvPicPr>
        <p:blipFill>
          <a:blip r:embed="rId3"/>
          <a:stretch>
            <a:fillRect/>
          </a:stretch>
        </p:blipFill>
        <p:spPr>
          <a:xfrm>
            <a:off x="2093058" y="313190"/>
            <a:ext cx="8005884" cy="6544810"/>
          </a:xfrm>
          <a:prstGeom prst="rect">
            <a:avLst/>
          </a:prstGeom>
        </p:spPr>
      </p:pic>
      <p:sp>
        <p:nvSpPr>
          <p:cNvPr id="7" name="TextBox 6">
            <a:extLst>
              <a:ext uri="{FF2B5EF4-FFF2-40B4-BE49-F238E27FC236}">
                <a16:creationId xmlns:a16="http://schemas.microsoft.com/office/drawing/2014/main" id="{612ABBC2-4301-3926-1EA7-0AF57249F52F}"/>
              </a:ext>
            </a:extLst>
          </p:cNvPr>
          <p:cNvSpPr txBox="1"/>
          <p:nvPr/>
        </p:nvSpPr>
        <p:spPr>
          <a:xfrm>
            <a:off x="10316817" y="5803642"/>
            <a:ext cx="1900386" cy="646331"/>
          </a:xfrm>
          <a:prstGeom prst="rect">
            <a:avLst/>
          </a:prstGeom>
          <a:noFill/>
        </p:spPr>
        <p:txBody>
          <a:bodyPr wrap="square" rtlCol="0">
            <a:spAutoFit/>
          </a:bodyPr>
          <a:lstStyle/>
          <a:p>
            <a:r>
              <a:rPr lang="en-US" i="1" dirty="0"/>
              <a:t>Herlihy, et al, 2021</a:t>
            </a:r>
          </a:p>
        </p:txBody>
      </p:sp>
      <p:sp>
        <p:nvSpPr>
          <p:cNvPr id="3" name="Frame 2">
            <a:extLst>
              <a:ext uri="{FF2B5EF4-FFF2-40B4-BE49-F238E27FC236}">
                <a16:creationId xmlns:a16="http://schemas.microsoft.com/office/drawing/2014/main" id="{F5A591BB-5D4E-AC4D-7A2C-6858E752B2B7}"/>
              </a:ext>
            </a:extLst>
          </p:cNvPr>
          <p:cNvSpPr/>
          <p:nvPr/>
        </p:nvSpPr>
        <p:spPr>
          <a:xfrm>
            <a:off x="2899318" y="1326995"/>
            <a:ext cx="579863" cy="367991"/>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FCBA9735-34E8-0F0C-C2BC-172DC548827A}"/>
              </a:ext>
            </a:extLst>
          </p:cNvPr>
          <p:cNvSpPr/>
          <p:nvPr/>
        </p:nvSpPr>
        <p:spPr>
          <a:xfrm>
            <a:off x="2899318" y="2018371"/>
            <a:ext cx="579863" cy="211873"/>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5EE18E4C-0A63-89FA-CCE1-9FBF697C3B01}"/>
              </a:ext>
            </a:extLst>
          </p:cNvPr>
          <p:cNvSpPr/>
          <p:nvPr/>
        </p:nvSpPr>
        <p:spPr>
          <a:xfrm>
            <a:off x="2899318" y="2386361"/>
            <a:ext cx="579863" cy="390293"/>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E4B9A24-B801-C49F-D9C2-A9033EAC9DD5}"/>
              </a:ext>
            </a:extLst>
          </p:cNvPr>
          <p:cNvSpPr/>
          <p:nvPr/>
        </p:nvSpPr>
        <p:spPr>
          <a:xfrm>
            <a:off x="2899318" y="3077737"/>
            <a:ext cx="579863" cy="23417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885195F6-43ED-2E21-C9DE-9D6F099188E5}"/>
              </a:ext>
            </a:extLst>
          </p:cNvPr>
          <p:cNvSpPr/>
          <p:nvPr/>
        </p:nvSpPr>
        <p:spPr>
          <a:xfrm>
            <a:off x="2899318" y="4505093"/>
            <a:ext cx="579863" cy="18957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6A7330F-1CA2-72D8-D5DD-9F04566E61C0}"/>
              </a:ext>
            </a:extLst>
          </p:cNvPr>
          <p:cNvSpPr/>
          <p:nvPr/>
        </p:nvSpPr>
        <p:spPr>
          <a:xfrm>
            <a:off x="2899318" y="4850780"/>
            <a:ext cx="579863" cy="200722"/>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5B7CAF9-F538-9D06-0D38-290AE8685D9D}"/>
              </a:ext>
            </a:extLst>
          </p:cNvPr>
          <p:cNvSpPr/>
          <p:nvPr/>
        </p:nvSpPr>
        <p:spPr>
          <a:xfrm>
            <a:off x="2899318" y="5397190"/>
            <a:ext cx="579863" cy="22302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679A7EA0-5E9F-E3F6-DA16-7987E5C86896}"/>
              </a:ext>
            </a:extLst>
          </p:cNvPr>
          <p:cNvSpPr/>
          <p:nvPr/>
        </p:nvSpPr>
        <p:spPr>
          <a:xfrm>
            <a:off x="2899318" y="3403909"/>
            <a:ext cx="579863" cy="975732"/>
          </a:xfrm>
          <a:prstGeom prst="frame">
            <a:avLst/>
          </a:prstGeom>
          <a:solidFill>
            <a:srgbClr val="FF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9B95362C-F6C3-63C0-F93C-6D90FFD72233}"/>
              </a:ext>
            </a:extLst>
          </p:cNvPr>
          <p:cNvSpPr/>
          <p:nvPr/>
        </p:nvSpPr>
        <p:spPr>
          <a:xfrm>
            <a:off x="2899318" y="5728087"/>
            <a:ext cx="579863" cy="22302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0464217E-1F08-60F0-B69F-4D00D471476E}"/>
              </a:ext>
            </a:extLst>
          </p:cNvPr>
          <p:cNvSpPr/>
          <p:nvPr/>
        </p:nvSpPr>
        <p:spPr>
          <a:xfrm>
            <a:off x="2899318" y="6266985"/>
            <a:ext cx="579863" cy="182988"/>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736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table with numbers and text&#10;&#10;Description automatically generated">
            <a:extLst>
              <a:ext uri="{FF2B5EF4-FFF2-40B4-BE49-F238E27FC236}">
                <a16:creationId xmlns:a16="http://schemas.microsoft.com/office/drawing/2014/main" id="{2BA8478D-FDAB-CC7F-7AF7-8ECCA905FDDC}"/>
              </a:ext>
            </a:extLst>
          </p:cNvPr>
          <p:cNvPicPr>
            <a:picLocks noChangeAspect="1"/>
          </p:cNvPicPr>
          <p:nvPr/>
        </p:nvPicPr>
        <p:blipFill>
          <a:blip r:embed="rId3"/>
          <a:stretch>
            <a:fillRect/>
          </a:stretch>
        </p:blipFill>
        <p:spPr>
          <a:xfrm>
            <a:off x="2093058" y="313190"/>
            <a:ext cx="8005884" cy="6544810"/>
          </a:xfrm>
          <a:prstGeom prst="rect">
            <a:avLst/>
          </a:prstGeom>
        </p:spPr>
      </p:pic>
      <p:sp>
        <p:nvSpPr>
          <p:cNvPr id="7" name="TextBox 6">
            <a:extLst>
              <a:ext uri="{FF2B5EF4-FFF2-40B4-BE49-F238E27FC236}">
                <a16:creationId xmlns:a16="http://schemas.microsoft.com/office/drawing/2014/main" id="{612ABBC2-4301-3926-1EA7-0AF57249F52F}"/>
              </a:ext>
            </a:extLst>
          </p:cNvPr>
          <p:cNvSpPr txBox="1"/>
          <p:nvPr/>
        </p:nvSpPr>
        <p:spPr>
          <a:xfrm>
            <a:off x="10316817" y="5803642"/>
            <a:ext cx="1900386" cy="646331"/>
          </a:xfrm>
          <a:prstGeom prst="rect">
            <a:avLst/>
          </a:prstGeom>
          <a:noFill/>
        </p:spPr>
        <p:txBody>
          <a:bodyPr wrap="square" rtlCol="0">
            <a:spAutoFit/>
          </a:bodyPr>
          <a:lstStyle/>
          <a:p>
            <a:r>
              <a:rPr lang="en-US" i="1" dirty="0"/>
              <a:t>Herlihy, et al, 2021</a:t>
            </a:r>
          </a:p>
        </p:txBody>
      </p:sp>
      <p:sp>
        <p:nvSpPr>
          <p:cNvPr id="3" name="Frame 2">
            <a:extLst>
              <a:ext uri="{FF2B5EF4-FFF2-40B4-BE49-F238E27FC236}">
                <a16:creationId xmlns:a16="http://schemas.microsoft.com/office/drawing/2014/main" id="{F5A591BB-5D4E-AC4D-7A2C-6858E752B2B7}"/>
              </a:ext>
            </a:extLst>
          </p:cNvPr>
          <p:cNvSpPr/>
          <p:nvPr/>
        </p:nvSpPr>
        <p:spPr>
          <a:xfrm>
            <a:off x="2899318" y="1326995"/>
            <a:ext cx="579863" cy="367991"/>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FCBA9735-34E8-0F0C-C2BC-172DC548827A}"/>
              </a:ext>
            </a:extLst>
          </p:cNvPr>
          <p:cNvSpPr/>
          <p:nvPr/>
        </p:nvSpPr>
        <p:spPr>
          <a:xfrm>
            <a:off x="2899318" y="2018371"/>
            <a:ext cx="579863" cy="211873"/>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5EE18E4C-0A63-89FA-CCE1-9FBF697C3B01}"/>
              </a:ext>
            </a:extLst>
          </p:cNvPr>
          <p:cNvSpPr/>
          <p:nvPr/>
        </p:nvSpPr>
        <p:spPr>
          <a:xfrm>
            <a:off x="2899318" y="2386361"/>
            <a:ext cx="579863" cy="390293"/>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E4B9A24-B801-C49F-D9C2-A9033EAC9DD5}"/>
              </a:ext>
            </a:extLst>
          </p:cNvPr>
          <p:cNvSpPr/>
          <p:nvPr/>
        </p:nvSpPr>
        <p:spPr>
          <a:xfrm>
            <a:off x="2899318" y="3077737"/>
            <a:ext cx="579863" cy="23417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885195F6-43ED-2E21-C9DE-9D6F099188E5}"/>
              </a:ext>
            </a:extLst>
          </p:cNvPr>
          <p:cNvSpPr/>
          <p:nvPr/>
        </p:nvSpPr>
        <p:spPr>
          <a:xfrm>
            <a:off x="2899318" y="4505093"/>
            <a:ext cx="579863" cy="18957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6A7330F-1CA2-72D8-D5DD-9F04566E61C0}"/>
              </a:ext>
            </a:extLst>
          </p:cNvPr>
          <p:cNvSpPr/>
          <p:nvPr/>
        </p:nvSpPr>
        <p:spPr>
          <a:xfrm>
            <a:off x="2899318" y="4850780"/>
            <a:ext cx="579863" cy="200722"/>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5B7CAF9-F538-9D06-0D38-290AE8685D9D}"/>
              </a:ext>
            </a:extLst>
          </p:cNvPr>
          <p:cNvSpPr/>
          <p:nvPr/>
        </p:nvSpPr>
        <p:spPr>
          <a:xfrm>
            <a:off x="2899318" y="5397190"/>
            <a:ext cx="579863" cy="22302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679A7EA0-5E9F-E3F6-DA16-7987E5C86896}"/>
              </a:ext>
            </a:extLst>
          </p:cNvPr>
          <p:cNvSpPr/>
          <p:nvPr/>
        </p:nvSpPr>
        <p:spPr>
          <a:xfrm>
            <a:off x="2899318" y="3403909"/>
            <a:ext cx="579863" cy="975732"/>
          </a:xfrm>
          <a:prstGeom prst="frame">
            <a:avLst/>
          </a:prstGeom>
          <a:solidFill>
            <a:srgbClr val="FF0000"/>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9B95362C-F6C3-63C0-F93C-6D90FFD72233}"/>
              </a:ext>
            </a:extLst>
          </p:cNvPr>
          <p:cNvSpPr/>
          <p:nvPr/>
        </p:nvSpPr>
        <p:spPr>
          <a:xfrm>
            <a:off x="2899318" y="5728087"/>
            <a:ext cx="579863" cy="223025"/>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0464217E-1F08-60F0-B69F-4D00D471476E}"/>
              </a:ext>
            </a:extLst>
          </p:cNvPr>
          <p:cNvSpPr/>
          <p:nvPr/>
        </p:nvSpPr>
        <p:spPr>
          <a:xfrm>
            <a:off x="2899318" y="6266985"/>
            <a:ext cx="579863" cy="182988"/>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2F432AED-E7C7-7476-CF83-4CBDEF765BDF}"/>
              </a:ext>
            </a:extLst>
          </p:cNvPr>
          <p:cNvSpPr/>
          <p:nvPr/>
        </p:nvSpPr>
        <p:spPr>
          <a:xfrm>
            <a:off x="3624943" y="1326995"/>
            <a:ext cx="473528" cy="36799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50C271A9-4B19-87FA-4360-B6C007AC101C}"/>
              </a:ext>
            </a:extLst>
          </p:cNvPr>
          <p:cNvSpPr/>
          <p:nvPr/>
        </p:nvSpPr>
        <p:spPr>
          <a:xfrm>
            <a:off x="3624943" y="1828800"/>
            <a:ext cx="473528" cy="775608"/>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A64F5E51-258D-87C6-3A20-AF054D5F1CB4}"/>
              </a:ext>
            </a:extLst>
          </p:cNvPr>
          <p:cNvSpPr/>
          <p:nvPr/>
        </p:nvSpPr>
        <p:spPr>
          <a:xfrm>
            <a:off x="3624943" y="2898321"/>
            <a:ext cx="473528" cy="58782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C2401EA0-DB7F-1CCC-EF70-5642F7DFCAC4}"/>
              </a:ext>
            </a:extLst>
          </p:cNvPr>
          <p:cNvSpPr/>
          <p:nvPr/>
        </p:nvSpPr>
        <p:spPr>
          <a:xfrm>
            <a:off x="3624943" y="3951514"/>
            <a:ext cx="473528" cy="42812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09D85FA3-65AA-5AED-E8F5-3ED8C329A622}"/>
              </a:ext>
            </a:extLst>
          </p:cNvPr>
          <p:cNvSpPr/>
          <p:nvPr/>
        </p:nvSpPr>
        <p:spPr>
          <a:xfrm>
            <a:off x="3624943" y="4694663"/>
            <a:ext cx="473528" cy="15611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E978538C-0764-C452-D7D8-6B0E7BE28C2D}"/>
              </a:ext>
            </a:extLst>
          </p:cNvPr>
          <p:cNvSpPr/>
          <p:nvPr/>
        </p:nvSpPr>
        <p:spPr>
          <a:xfrm>
            <a:off x="3624943" y="5051502"/>
            <a:ext cx="473528" cy="15731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51718D1F-7E6A-14C5-1568-6C24DEDA6D59}"/>
              </a:ext>
            </a:extLst>
          </p:cNvPr>
          <p:cNvSpPr/>
          <p:nvPr/>
        </p:nvSpPr>
        <p:spPr>
          <a:xfrm>
            <a:off x="3624943" y="5728087"/>
            <a:ext cx="473528" cy="79517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331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D31F8-BD20-86E2-DCA5-C1CEAA1871EA}"/>
              </a:ext>
            </a:extLst>
          </p:cNvPr>
          <p:cNvSpPr>
            <a:spLocks noGrp="1"/>
          </p:cNvSpPr>
          <p:nvPr>
            <p:ph type="title"/>
          </p:nvPr>
        </p:nvSpPr>
        <p:spPr>
          <a:xfrm>
            <a:off x="581646" y="349664"/>
            <a:ext cx="5845571" cy="1638377"/>
          </a:xfrm>
        </p:spPr>
        <p:txBody>
          <a:bodyPr anchor="b">
            <a:normAutofit/>
          </a:bodyPr>
          <a:lstStyle/>
          <a:p>
            <a:r>
              <a:rPr lang="en-US" sz="4100" dirty="0"/>
              <a:t>Desensitization, Remission, and Disease Modification</a:t>
            </a:r>
          </a:p>
        </p:txBody>
      </p:sp>
      <p:sp>
        <p:nvSpPr>
          <p:cNvPr id="3" name="Content Placeholder 2">
            <a:extLst>
              <a:ext uri="{FF2B5EF4-FFF2-40B4-BE49-F238E27FC236}">
                <a16:creationId xmlns:a16="http://schemas.microsoft.com/office/drawing/2014/main" id="{D7C78FE4-97AD-5ABA-4D07-B1B043BBCE9D}"/>
              </a:ext>
            </a:extLst>
          </p:cNvPr>
          <p:cNvSpPr>
            <a:spLocks noGrp="1"/>
          </p:cNvSpPr>
          <p:nvPr>
            <p:ph idx="1"/>
          </p:nvPr>
        </p:nvSpPr>
        <p:spPr>
          <a:xfrm>
            <a:off x="587988" y="2620641"/>
            <a:ext cx="5837750" cy="3023702"/>
          </a:xfrm>
        </p:spPr>
        <p:txBody>
          <a:bodyPr anchor="ctr">
            <a:normAutofit fontScale="85000" lnSpcReduction="10000"/>
          </a:bodyPr>
          <a:lstStyle/>
          <a:p>
            <a:r>
              <a:rPr lang="en-US" sz="1900" i="1" u="sng" dirty="0"/>
              <a:t>San </a:t>
            </a:r>
            <a:r>
              <a:rPr lang="en-US" sz="1900" i="1" u="sng" dirty="0" err="1"/>
              <a:t>Eun</a:t>
            </a:r>
            <a:r>
              <a:rPr lang="en-US" sz="1900" i="1" u="sng" dirty="0"/>
              <a:t> Lee, et al, 2023</a:t>
            </a:r>
            <a:r>
              <a:rPr lang="en-US" sz="1900" b="1" i="1" dirty="0"/>
              <a:t>: </a:t>
            </a:r>
            <a:r>
              <a:rPr lang="en-US" sz="1900" dirty="0"/>
              <a:t>wanted to evaluate longer-term outcomes in patients who underwent peanut OIT at Mount Sinai.</a:t>
            </a:r>
          </a:p>
          <a:p>
            <a:r>
              <a:rPr lang="en-US" sz="1900" dirty="0"/>
              <a:t>Performed clinical follow-up chart review of 44 children (median age 6.5 years old) who:</a:t>
            </a:r>
          </a:p>
          <a:p>
            <a:pPr lvl="1"/>
            <a:r>
              <a:rPr lang="en-US" sz="1900" dirty="0"/>
              <a:t>Successfully completed OIT build up to maintenance dosing (median 1-1.5g peanut protein) at Jaffe and had shown a decrease in peanut </a:t>
            </a:r>
            <a:r>
              <a:rPr lang="en-US" sz="1900" dirty="0" err="1"/>
              <a:t>sIgE</a:t>
            </a:r>
            <a:r>
              <a:rPr lang="en-US" sz="1900" dirty="0"/>
              <a:t>, Ara h 2 </a:t>
            </a:r>
            <a:r>
              <a:rPr lang="en-US" sz="1900" dirty="0" err="1"/>
              <a:t>sIgE</a:t>
            </a:r>
            <a:r>
              <a:rPr lang="en-US" sz="1900" dirty="0"/>
              <a:t> and peanut SPT.</a:t>
            </a:r>
          </a:p>
          <a:p>
            <a:pPr lvl="1"/>
            <a:r>
              <a:rPr lang="en-US" sz="1900" dirty="0"/>
              <a:t>Successfully underwent a desensitization OFC with ~6g peanut protein after a median 18.4 months of maintenance dosing. </a:t>
            </a:r>
          </a:p>
          <a:p>
            <a:pPr lvl="1"/>
            <a:r>
              <a:rPr lang="en-US" sz="1900" dirty="0"/>
              <a:t>Successfully proved sustained unresponsiveness after discontinuing daily peanut dosing for 4-6 weeks then repeating the desensitization OFC. </a:t>
            </a:r>
          </a:p>
          <a:p>
            <a:pPr lvl="1"/>
            <a:endParaRPr lang="en-US" sz="1400" dirty="0"/>
          </a:p>
          <a:p>
            <a:pPr lvl="1"/>
            <a:endParaRPr lang="en-US" sz="1400" dirty="0"/>
          </a:p>
          <a:p>
            <a:pPr lvl="1"/>
            <a:endParaRPr lang="en-US" sz="14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document&#10;&#10;Description automatically generated">
            <a:extLst>
              <a:ext uri="{FF2B5EF4-FFF2-40B4-BE49-F238E27FC236}">
                <a16:creationId xmlns:a16="http://schemas.microsoft.com/office/drawing/2014/main" id="{3BD06F16-8A25-FAA2-D0D0-9C439F1D9F84}"/>
              </a:ext>
            </a:extLst>
          </p:cNvPr>
          <p:cNvPicPr>
            <a:picLocks noChangeAspect="1"/>
          </p:cNvPicPr>
          <p:nvPr/>
        </p:nvPicPr>
        <p:blipFill>
          <a:blip r:embed="rId3"/>
          <a:stretch>
            <a:fillRect/>
          </a:stretch>
        </p:blipFill>
        <p:spPr>
          <a:xfrm>
            <a:off x="7421373" y="1015172"/>
            <a:ext cx="4235516" cy="4578936"/>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268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D31F8-BD20-86E2-DCA5-C1CEAA1871EA}"/>
              </a:ext>
            </a:extLst>
          </p:cNvPr>
          <p:cNvSpPr>
            <a:spLocks noGrp="1"/>
          </p:cNvSpPr>
          <p:nvPr>
            <p:ph type="title"/>
          </p:nvPr>
        </p:nvSpPr>
        <p:spPr>
          <a:xfrm>
            <a:off x="581646" y="349664"/>
            <a:ext cx="5845571" cy="1638377"/>
          </a:xfrm>
        </p:spPr>
        <p:txBody>
          <a:bodyPr anchor="b">
            <a:normAutofit/>
          </a:bodyPr>
          <a:lstStyle/>
          <a:p>
            <a:r>
              <a:rPr lang="en-US" sz="4100" dirty="0"/>
              <a:t>Desensitization, Remission, and Disease Modification</a:t>
            </a:r>
          </a:p>
        </p:txBody>
      </p:sp>
      <p:sp>
        <p:nvSpPr>
          <p:cNvPr id="3" name="Content Placeholder 2">
            <a:extLst>
              <a:ext uri="{FF2B5EF4-FFF2-40B4-BE49-F238E27FC236}">
                <a16:creationId xmlns:a16="http://schemas.microsoft.com/office/drawing/2014/main" id="{D7C78FE4-97AD-5ABA-4D07-B1B043BBCE9D}"/>
              </a:ext>
            </a:extLst>
          </p:cNvPr>
          <p:cNvSpPr>
            <a:spLocks noGrp="1"/>
          </p:cNvSpPr>
          <p:nvPr>
            <p:ph idx="1"/>
          </p:nvPr>
        </p:nvSpPr>
        <p:spPr>
          <a:xfrm>
            <a:off x="587988" y="2620641"/>
            <a:ext cx="5837750" cy="3023702"/>
          </a:xfrm>
        </p:spPr>
        <p:txBody>
          <a:bodyPr anchor="ctr">
            <a:normAutofit/>
          </a:bodyPr>
          <a:lstStyle/>
          <a:p>
            <a:endParaRPr lang="en-US" sz="1400" dirty="0"/>
          </a:p>
          <a:p>
            <a:r>
              <a:rPr lang="en-US" sz="1800" dirty="0"/>
              <a:t>Then instructed  to ad lib peanut without specifying  1) ingestion frequency  or 2) protein amount.</a:t>
            </a:r>
          </a:p>
          <a:p>
            <a:r>
              <a:rPr lang="en-US" sz="1800" dirty="0"/>
              <a:t>After median of 552 days following passing the SU OFC:</a:t>
            </a:r>
          </a:p>
          <a:p>
            <a:pPr lvl="1"/>
            <a:r>
              <a:rPr lang="en-US" sz="1800" dirty="0"/>
              <a:t>All 44 patients continued to consume peanut</a:t>
            </a:r>
          </a:p>
          <a:p>
            <a:pPr lvl="1"/>
            <a:r>
              <a:rPr lang="en-US" sz="1800" dirty="0"/>
              <a:t>57%  consuming more than 3g of peanut protein</a:t>
            </a:r>
          </a:p>
          <a:p>
            <a:pPr lvl="1"/>
            <a:r>
              <a:rPr lang="en-US" sz="1800" dirty="0"/>
              <a:t>73% continued to consume peanut at least weekly</a:t>
            </a:r>
          </a:p>
          <a:p>
            <a:pPr lvl="1"/>
            <a:r>
              <a:rPr lang="en-US" sz="1800" dirty="0"/>
              <a:t>No parent reported any adverse reaction to peanut (!)</a:t>
            </a:r>
          </a:p>
          <a:p>
            <a:pPr lvl="1"/>
            <a:endParaRPr lang="en-US" sz="1400" dirty="0"/>
          </a:p>
          <a:p>
            <a:pPr lvl="1"/>
            <a:endParaRPr lang="en-US" sz="14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document&#10;&#10;Description automatically generated">
            <a:extLst>
              <a:ext uri="{FF2B5EF4-FFF2-40B4-BE49-F238E27FC236}">
                <a16:creationId xmlns:a16="http://schemas.microsoft.com/office/drawing/2014/main" id="{3BD06F16-8A25-FAA2-D0D0-9C439F1D9F84}"/>
              </a:ext>
            </a:extLst>
          </p:cNvPr>
          <p:cNvPicPr>
            <a:picLocks noChangeAspect="1"/>
          </p:cNvPicPr>
          <p:nvPr/>
        </p:nvPicPr>
        <p:blipFill>
          <a:blip r:embed="rId3"/>
          <a:stretch>
            <a:fillRect/>
          </a:stretch>
        </p:blipFill>
        <p:spPr>
          <a:xfrm>
            <a:off x="7421373" y="1015172"/>
            <a:ext cx="4235516" cy="4578936"/>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29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A13F-9470-88B5-EED5-B8E0069E7A50}"/>
              </a:ext>
            </a:extLst>
          </p:cNvPr>
          <p:cNvSpPr>
            <a:spLocks noGrp="1"/>
          </p:cNvSpPr>
          <p:nvPr>
            <p:ph type="title"/>
          </p:nvPr>
        </p:nvSpPr>
        <p:spPr/>
        <p:txBody>
          <a:bodyPr/>
          <a:lstStyle/>
          <a:p>
            <a:r>
              <a:rPr lang="en-US" sz="4400" dirty="0"/>
              <a:t>Desensitization, Remission, and Disease Modification</a:t>
            </a:r>
            <a:endParaRPr lang="en-US" dirty="0"/>
          </a:p>
        </p:txBody>
      </p:sp>
      <p:sp>
        <p:nvSpPr>
          <p:cNvPr id="3" name="Content Placeholder 2">
            <a:extLst>
              <a:ext uri="{FF2B5EF4-FFF2-40B4-BE49-F238E27FC236}">
                <a16:creationId xmlns:a16="http://schemas.microsoft.com/office/drawing/2014/main" id="{30F60C06-9435-D47F-5F17-0F0CC7991B95}"/>
              </a:ext>
            </a:extLst>
          </p:cNvPr>
          <p:cNvSpPr>
            <a:spLocks noGrp="1"/>
          </p:cNvSpPr>
          <p:nvPr>
            <p:ph idx="1"/>
          </p:nvPr>
        </p:nvSpPr>
        <p:spPr/>
        <p:txBody>
          <a:bodyPr>
            <a:normAutofit/>
          </a:bodyPr>
          <a:lstStyle/>
          <a:p>
            <a:pPr marL="0" indent="0">
              <a:buNone/>
            </a:pPr>
            <a:r>
              <a:rPr lang="en-US" dirty="0"/>
              <a:t>In comparison...</a:t>
            </a:r>
          </a:p>
          <a:p>
            <a:r>
              <a:rPr lang="en-US" b="1" dirty="0"/>
              <a:t>Omalizumab</a:t>
            </a:r>
            <a:r>
              <a:rPr lang="en-US" dirty="0"/>
              <a:t>: demonstrated to cause decreases in free </a:t>
            </a:r>
            <a:r>
              <a:rPr lang="en-US" dirty="0" err="1"/>
              <a:t>IgE</a:t>
            </a:r>
            <a:r>
              <a:rPr lang="en-US" dirty="0"/>
              <a:t> levels, and downregulation of </a:t>
            </a:r>
            <a:r>
              <a:rPr lang="en-US" dirty="0">
                <a:effectLst/>
              </a:rPr>
              <a:t>Fc</a:t>
            </a:r>
            <a:r>
              <a:rPr lang="el-GR" dirty="0">
                <a:effectLst/>
              </a:rPr>
              <a:t>ε</a:t>
            </a:r>
            <a:r>
              <a:rPr lang="en-US" dirty="0">
                <a:effectLst/>
              </a:rPr>
              <a:t>RI on basophils and mast cells. </a:t>
            </a:r>
          </a:p>
          <a:p>
            <a:pPr lvl="1"/>
            <a:r>
              <a:rPr lang="en-US" i="1" u="sng" dirty="0" err="1">
                <a:effectLst/>
              </a:rPr>
              <a:t>Slavin</a:t>
            </a:r>
            <a:r>
              <a:rPr lang="en-US" i="1" u="sng" dirty="0">
                <a:effectLst/>
              </a:rPr>
              <a:t> et al, 2009</a:t>
            </a:r>
            <a:r>
              <a:rPr lang="en-US" dirty="0">
                <a:effectLst/>
              </a:rPr>
              <a:t>: found that these effects waned and symptoms returne</a:t>
            </a:r>
            <a:r>
              <a:rPr lang="en-US" dirty="0"/>
              <a:t>d following av. 52 weeks of treatment followed by 8 weeks cessation in asthma patients. </a:t>
            </a:r>
          </a:p>
          <a:p>
            <a:r>
              <a:rPr lang="en-US" b="1" dirty="0"/>
              <a:t>Dupilumab: </a:t>
            </a:r>
            <a:r>
              <a:rPr lang="en-US" i="1" u="sng" dirty="0"/>
              <a:t>Guttman-</a:t>
            </a:r>
            <a:r>
              <a:rPr lang="en-US" i="1" u="sng" dirty="0" err="1"/>
              <a:t>Yassky</a:t>
            </a:r>
            <a:r>
              <a:rPr lang="en-US" i="1" u="sng" dirty="0"/>
              <a:t>, et al, 2018:</a:t>
            </a:r>
            <a:r>
              <a:rPr lang="en-US" i="1" dirty="0"/>
              <a:t> </a:t>
            </a:r>
            <a:r>
              <a:rPr lang="en-US" dirty="0"/>
              <a:t>demonstrated ability to reduce expression of genes involved in type 2 inflammation and serum biomarkers (including total, allergen-specific </a:t>
            </a:r>
            <a:r>
              <a:rPr lang="en-US" dirty="0" err="1"/>
              <a:t>IgE</a:t>
            </a:r>
            <a:r>
              <a:rPr lang="en-US" dirty="0"/>
              <a:t>) when treated for 16 weeks.</a:t>
            </a:r>
          </a:p>
          <a:p>
            <a:pPr lvl="1"/>
            <a:endParaRPr lang="en-US" b="1" dirty="0"/>
          </a:p>
          <a:p>
            <a:pPr lvl="1"/>
            <a:endParaRPr lang="en-US" i="1" u="sng" dirty="0">
              <a:effectLst/>
            </a:endParaRPr>
          </a:p>
          <a:p>
            <a:pPr marL="914400" lvl="2" indent="0">
              <a:buNone/>
            </a:pPr>
            <a:endParaRPr lang="en-US" dirty="0"/>
          </a:p>
          <a:p>
            <a:pPr lvl="1"/>
            <a:endParaRPr lang="en-US" dirty="0"/>
          </a:p>
        </p:txBody>
      </p:sp>
    </p:spTree>
    <p:extLst>
      <p:ext uri="{BB962C8B-B14F-4D97-AF65-F5344CB8AC3E}">
        <p14:creationId xmlns:p14="http://schemas.microsoft.com/office/powerpoint/2010/main" val="112855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7B6AE7-6502-39D1-A344-E3C2F91BFBAA}"/>
              </a:ext>
            </a:extLst>
          </p:cNvPr>
          <p:cNvSpPr txBox="1"/>
          <p:nvPr/>
        </p:nvSpPr>
        <p:spPr>
          <a:xfrm>
            <a:off x="123362" y="2533476"/>
            <a:ext cx="3455821" cy="3447832"/>
          </a:xfrm>
          <a:prstGeom prst="rect">
            <a:avLst/>
          </a:prstGeom>
        </p:spPr>
        <p:txBody>
          <a:bodyPr vert="horz" lIns="91440" tIns="45720" rIns="91440" bIns="45720" rtlCol="0" anchor="t">
            <a:normAutofit/>
          </a:bodyPr>
          <a:lstStyle/>
          <a:p>
            <a:pPr>
              <a:lnSpc>
                <a:spcPct val="90000"/>
              </a:lnSpc>
              <a:spcAft>
                <a:spcPts val="600"/>
              </a:spcAft>
            </a:pPr>
            <a:r>
              <a:rPr lang="en-US" sz="2000" i="1" u="sng" dirty="0"/>
              <a:t>Worm et al, 2016</a:t>
            </a:r>
          </a:p>
        </p:txBody>
      </p:sp>
      <p:pic>
        <p:nvPicPr>
          <p:cNvPr id="4" name="Picture 3" descr="A collage of graphs and charts&#10;&#10;Description automatically generated">
            <a:extLst>
              <a:ext uri="{FF2B5EF4-FFF2-40B4-BE49-F238E27FC236}">
                <a16:creationId xmlns:a16="http://schemas.microsoft.com/office/drawing/2014/main" id="{E8BC5CBF-3CA6-C1D9-E4E3-168739809029}"/>
              </a:ext>
            </a:extLst>
          </p:cNvPr>
          <p:cNvPicPr>
            <a:picLocks noChangeAspect="1"/>
          </p:cNvPicPr>
          <p:nvPr/>
        </p:nvPicPr>
        <p:blipFill>
          <a:blip r:embed="rId3"/>
          <a:stretch>
            <a:fillRect/>
          </a:stretch>
        </p:blipFill>
        <p:spPr>
          <a:xfrm>
            <a:off x="2594987" y="0"/>
            <a:ext cx="7002026" cy="6756954"/>
          </a:xfrm>
          <a:prstGeom prst="rect">
            <a:avLst/>
          </a:prstGeom>
        </p:spPr>
      </p:pic>
      <p:grpSp>
        <p:nvGrpSpPr>
          <p:cNvPr id="18" name="Group 1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928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29420-5221-A438-A8DD-B2CFB6DF9B1A}"/>
              </a:ext>
            </a:extLst>
          </p:cNvPr>
          <p:cNvSpPr>
            <a:spLocks noGrp="1"/>
          </p:cNvSpPr>
          <p:nvPr>
            <p:ph type="title"/>
          </p:nvPr>
        </p:nvSpPr>
        <p:spPr>
          <a:xfrm>
            <a:off x="808638" y="386930"/>
            <a:ext cx="9236700" cy="1188950"/>
          </a:xfrm>
        </p:spPr>
        <p:txBody>
          <a:bodyPr anchor="b">
            <a:normAutofit/>
          </a:bodyPr>
          <a:lstStyle/>
          <a:p>
            <a:r>
              <a:rPr lang="en-US" sz="5400"/>
              <a:t>Introduction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F6E000-6744-59D5-1B88-042F654D8EC7}"/>
              </a:ext>
            </a:extLst>
          </p:cNvPr>
          <p:cNvSpPr>
            <a:spLocks noGrp="1"/>
          </p:cNvSpPr>
          <p:nvPr>
            <p:ph idx="1"/>
          </p:nvPr>
        </p:nvSpPr>
        <p:spPr>
          <a:xfrm>
            <a:off x="793660" y="2599509"/>
            <a:ext cx="10143668" cy="3435531"/>
          </a:xfrm>
        </p:spPr>
        <p:txBody>
          <a:bodyPr anchor="ctr">
            <a:normAutofit/>
          </a:bodyPr>
          <a:lstStyle/>
          <a:p>
            <a:r>
              <a:rPr lang="en-US" sz="2400" dirty="0" err="1"/>
              <a:t>IgE</a:t>
            </a:r>
            <a:r>
              <a:rPr lang="en-US" sz="2400" dirty="0"/>
              <a:t>-mediated food allergies affect a significant proportion of the global population, estimated to be up to 8% of children and 2-3% of adults worldwide.</a:t>
            </a:r>
          </a:p>
          <a:p>
            <a:r>
              <a:rPr lang="en-US" sz="2400" dirty="0"/>
              <a:t>Moreover, food allergy is the leading cause of anaphylaxis in the pediatric population. </a:t>
            </a:r>
          </a:p>
          <a:p>
            <a:r>
              <a:rPr lang="en-US" sz="2400" dirty="0"/>
              <a:t>The standard of care for food allergy has primarily been avoidance, epinephrine use for severe allergic reactions, and periodic testing. </a:t>
            </a:r>
          </a:p>
          <a:p>
            <a:r>
              <a:rPr lang="en-US" sz="2400" dirty="0"/>
              <a:t>Over the last decade, oral immunotherapy (OIT) has been the most-studied active intervention for food allergy. </a:t>
            </a:r>
          </a:p>
          <a:p>
            <a:pPr marL="457200" lvl="1" indent="0">
              <a:buNone/>
            </a:pPr>
            <a:endParaRPr lang="en-US" dirty="0"/>
          </a:p>
        </p:txBody>
      </p:sp>
    </p:spTree>
    <p:extLst>
      <p:ext uri="{BB962C8B-B14F-4D97-AF65-F5344CB8AC3E}">
        <p14:creationId xmlns:p14="http://schemas.microsoft.com/office/powerpoint/2010/main" val="37759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6E8C5-BEAA-8C38-42A4-C13AD8DB6B44}"/>
              </a:ext>
            </a:extLst>
          </p:cNvPr>
          <p:cNvSpPr>
            <a:spLocks noGrp="1"/>
          </p:cNvSpPr>
          <p:nvPr>
            <p:ph type="title"/>
          </p:nvPr>
        </p:nvSpPr>
        <p:spPr>
          <a:xfrm>
            <a:off x="645065" y="1463040"/>
            <a:ext cx="3796306" cy="2690949"/>
          </a:xfrm>
        </p:spPr>
        <p:txBody>
          <a:bodyPr anchor="t">
            <a:normAutofit/>
          </a:bodyPr>
          <a:lstStyle/>
          <a:p>
            <a:r>
              <a:rPr lang="en-US" sz="4800"/>
              <a:t>Quality of Life</a:t>
            </a:r>
          </a:p>
        </p:txBody>
      </p:sp>
      <p:grpSp>
        <p:nvGrpSpPr>
          <p:cNvPr id="16" name="Group 15">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91EBB1-C754-0A21-C349-D9E278348B84}"/>
              </a:ext>
            </a:extLst>
          </p:cNvPr>
          <p:cNvSpPr>
            <a:spLocks noGrp="1"/>
          </p:cNvSpPr>
          <p:nvPr>
            <p:ph idx="1"/>
          </p:nvPr>
        </p:nvSpPr>
        <p:spPr>
          <a:xfrm>
            <a:off x="5656218" y="1463039"/>
            <a:ext cx="5542387" cy="4300447"/>
          </a:xfrm>
        </p:spPr>
        <p:txBody>
          <a:bodyPr anchor="t">
            <a:normAutofit/>
          </a:bodyPr>
          <a:lstStyle/>
          <a:p>
            <a:r>
              <a:rPr lang="en-US" sz="1900"/>
              <a:t>Food allergy and strict avoidance can lead to food-related anxiety, fear of accidental exposures, and consequent social and dietary limitations. </a:t>
            </a:r>
          </a:p>
          <a:p>
            <a:r>
              <a:rPr lang="en-US" sz="1900"/>
              <a:t>Effect of OIT on quality of life is an ongoing area of interest.</a:t>
            </a:r>
          </a:p>
          <a:p>
            <a:pPr lvl="1"/>
            <a:r>
              <a:rPr lang="en-US" sz="1900" i="1" u="sng"/>
              <a:t>Chu, et al, 2017: </a:t>
            </a:r>
            <a:r>
              <a:rPr lang="en-US" sz="1900"/>
              <a:t>in the PACE systemic review and meta-analysis, assessed four studies, which had used the Food Allergy Quality of Life Questionnaire-Parent Form (FAQLQ-PF); did not improve quality of life by the minimally important difference compared with no oral immunotherapy.</a:t>
            </a:r>
          </a:p>
          <a:p>
            <a:pPr lvl="1"/>
            <a:r>
              <a:rPr lang="en-US" sz="1900"/>
              <a:t>However, various other trials since then, and using more patients, have shown improvement in QOL in both patients and caregivers.</a:t>
            </a:r>
          </a:p>
        </p:txBody>
      </p:sp>
    </p:spTree>
    <p:extLst>
      <p:ext uri="{BB962C8B-B14F-4D97-AF65-F5344CB8AC3E}">
        <p14:creationId xmlns:p14="http://schemas.microsoft.com/office/powerpoint/2010/main" val="339238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D1329-7EB6-50E0-6DFE-CA5880B66FF6}"/>
              </a:ext>
            </a:extLst>
          </p:cNvPr>
          <p:cNvSpPr>
            <a:spLocks noGrp="1"/>
          </p:cNvSpPr>
          <p:nvPr>
            <p:ph type="title"/>
          </p:nvPr>
        </p:nvSpPr>
        <p:spPr>
          <a:xfrm>
            <a:off x="589560" y="856180"/>
            <a:ext cx="5279408" cy="1128068"/>
          </a:xfrm>
        </p:spPr>
        <p:txBody>
          <a:bodyPr anchor="ctr">
            <a:normAutofit/>
          </a:bodyPr>
          <a:lstStyle/>
          <a:p>
            <a:r>
              <a:rPr lang="en-US" sz="3700" dirty="0"/>
              <a:t>Quality of Life</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A7066F-D62F-F530-20A0-C2BC24EF936F}"/>
              </a:ext>
            </a:extLst>
          </p:cNvPr>
          <p:cNvSpPr>
            <a:spLocks noGrp="1"/>
          </p:cNvSpPr>
          <p:nvPr>
            <p:ph idx="1"/>
          </p:nvPr>
        </p:nvSpPr>
        <p:spPr>
          <a:xfrm>
            <a:off x="590719" y="2330505"/>
            <a:ext cx="5278066" cy="3979585"/>
          </a:xfrm>
        </p:spPr>
        <p:txBody>
          <a:bodyPr anchor="ctr">
            <a:normAutofit/>
          </a:bodyPr>
          <a:lstStyle/>
          <a:p>
            <a:r>
              <a:rPr lang="en-US" sz="2000" i="1" u="sng" dirty="0"/>
              <a:t>Epstein-</a:t>
            </a:r>
            <a:r>
              <a:rPr lang="en-US" sz="2000" i="1" u="sng" dirty="0" err="1"/>
              <a:t>Rigbi</a:t>
            </a:r>
            <a:r>
              <a:rPr lang="en-US" sz="2000" i="1" u="sng" dirty="0"/>
              <a:t>, et al, 2018</a:t>
            </a:r>
            <a:r>
              <a:rPr lang="en-US" sz="2000" i="1" dirty="0"/>
              <a:t>: </a:t>
            </a:r>
            <a:r>
              <a:rPr lang="en-US" sz="2000" dirty="0"/>
              <a:t>conducted a prospective cohort study on 175 patients starting OIT to characterize changes in QOL during initiation, </a:t>
            </a:r>
            <a:r>
              <a:rPr lang="en-US" sz="2000" dirty="0" err="1"/>
              <a:t>updosing</a:t>
            </a:r>
            <a:r>
              <a:rPr lang="en-US" sz="2000" dirty="0"/>
              <a:t>, and maintenance.</a:t>
            </a:r>
          </a:p>
          <a:p>
            <a:r>
              <a:rPr lang="en-US" sz="2000" dirty="0"/>
              <a:t>Found significant change in OIT-treated groups compared to control in the three domains of the FAQLQ-PF (emotional impact, food anxiety and social/dietary limitation).</a:t>
            </a:r>
          </a:p>
          <a:p>
            <a:r>
              <a:rPr lang="en-US" sz="2000" dirty="0"/>
              <a:t>Additional improvement in QOL was noted in a 6 month follow up period; significant differences seen for FA and SDL. </a:t>
            </a:r>
          </a:p>
          <a:p>
            <a:endParaRPr lang="en-US" sz="2000" i="1" dirty="0"/>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graphs showing the results of a performance&#10;&#10;Description automatically generated with medium confidence">
            <a:extLst>
              <a:ext uri="{FF2B5EF4-FFF2-40B4-BE49-F238E27FC236}">
                <a16:creationId xmlns:a16="http://schemas.microsoft.com/office/drawing/2014/main" id="{C39D44AC-9372-410D-A9C2-0C307AABF281}"/>
              </a:ext>
            </a:extLst>
          </p:cNvPr>
          <p:cNvPicPr>
            <a:picLocks noChangeAspect="1"/>
          </p:cNvPicPr>
          <p:nvPr/>
        </p:nvPicPr>
        <p:blipFill>
          <a:blip r:embed="rId3"/>
          <a:stretch>
            <a:fillRect/>
          </a:stretch>
        </p:blipFill>
        <p:spPr>
          <a:xfrm>
            <a:off x="7067184" y="389293"/>
            <a:ext cx="4534097" cy="2913157"/>
          </a:xfrm>
          <a:prstGeom prst="rect">
            <a:avLst/>
          </a:prstGeom>
        </p:spPr>
      </p:pic>
      <p:pic>
        <p:nvPicPr>
          <p:cNvPr id="5" name="Picture 4" descr="A diagram of a number of indicators&#10;&#10;Description automatically generated with medium confidence">
            <a:extLst>
              <a:ext uri="{FF2B5EF4-FFF2-40B4-BE49-F238E27FC236}">
                <a16:creationId xmlns:a16="http://schemas.microsoft.com/office/drawing/2014/main" id="{59D1A04D-EA70-77FB-38DA-6B4009D4466D}"/>
              </a:ext>
            </a:extLst>
          </p:cNvPr>
          <p:cNvPicPr>
            <a:picLocks noChangeAspect="1"/>
          </p:cNvPicPr>
          <p:nvPr/>
        </p:nvPicPr>
        <p:blipFill>
          <a:blip r:embed="rId4"/>
          <a:stretch>
            <a:fillRect/>
          </a:stretch>
        </p:blipFill>
        <p:spPr>
          <a:xfrm>
            <a:off x="7073714" y="3708507"/>
            <a:ext cx="4397433" cy="2517530"/>
          </a:xfrm>
          <a:prstGeom prst="rect">
            <a:avLst/>
          </a:prstGeom>
        </p:spPr>
      </p:pic>
    </p:spTree>
    <p:extLst>
      <p:ext uri="{BB962C8B-B14F-4D97-AF65-F5344CB8AC3E}">
        <p14:creationId xmlns:p14="http://schemas.microsoft.com/office/powerpoint/2010/main" val="133192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349AA1-B246-1EDE-95E7-4508EE6109DA}"/>
              </a:ext>
            </a:extLst>
          </p:cNvPr>
          <p:cNvSpPr>
            <a:spLocks noGrp="1"/>
          </p:cNvSpPr>
          <p:nvPr>
            <p:ph type="title"/>
          </p:nvPr>
        </p:nvSpPr>
        <p:spPr>
          <a:xfrm>
            <a:off x="581646" y="349664"/>
            <a:ext cx="5845571" cy="1638377"/>
          </a:xfrm>
        </p:spPr>
        <p:txBody>
          <a:bodyPr anchor="b">
            <a:normAutofit/>
          </a:bodyPr>
          <a:lstStyle/>
          <a:p>
            <a:r>
              <a:rPr lang="en-US" sz="4800"/>
              <a:t>Quality of Life Considerations </a:t>
            </a:r>
          </a:p>
        </p:txBody>
      </p:sp>
      <p:sp>
        <p:nvSpPr>
          <p:cNvPr id="3" name="Content Placeholder 2">
            <a:extLst>
              <a:ext uri="{FF2B5EF4-FFF2-40B4-BE49-F238E27FC236}">
                <a16:creationId xmlns:a16="http://schemas.microsoft.com/office/drawing/2014/main" id="{E665D93C-AF34-306F-2D5D-031695AE295D}"/>
              </a:ext>
            </a:extLst>
          </p:cNvPr>
          <p:cNvSpPr>
            <a:spLocks noGrp="1"/>
          </p:cNvSpPr>
          <p:nvPr>
            <p:ph idx="1"/>
          </p:nvPr>
        </p:nvSpPr>
        <p:spPr>
          <a:xfrm>
            <a:off x="587988" y="2620641"/>
            <a:ext cx="5837750" cy="3023702"/>
          </a:xfrm>
        </p:spPr>
        <p:txBody>
          <a:bodyPr anchor="ctr">
            <a:normAutofit/>
          </a:bodyPr>
          <a:lstStyle/>
          <a:p>
            <a:r>
              <a:rPr lang="en-US" sz="2000" dirty="0"/>
              <a:t>OIT allows for some degree of incorporation of food into the diet, which may be important to the patient/caregiver based on their values. </a:t>
            </a:r>
          </a:p>
          <a:p>
            <a:r>
              <a:rPr lang="en-US" sz="2000" dirty="0"/>
              <a:t>OIT also offers an intervention for patients that are </a:t>
            </a:r>
            <a:r>
              <a:rPr lang="en-US" sz="2000" dirty="0" err="1"/>
              <a:t>needlephobic</a:t>
            </a:r>
            <a:r>
              <a:rPr lang="en-US" sz="2000" dirty="0"/>
              <a:t>, a particularly important concern in children.</a:t>
            </a:r>
          </a:p>
          <a:p>
            <a:pPr lvl="1"/>
            <a:r>
              <a:rPr lang="en-US" sz="1600" i="1" u="sng" dirty="0" err="1"/>
              <a:t>McLenon</a:t>
            </a:r>
            <a:r>
              <a:rPr lang="en-US" sz="1600" i="1" u="sng" dirty="0"/>
              <a:t> and Rogers, 2018</a:t>
            </a:r>
            <a:r>
              <a:rPr lang="en-US" sz="1600" dirty="0"/>
              <a:t>: conducted a systematic review and meta-analysis (35 articles selected) to better characterize needle fear.</a:t>
            </a:r>
          </a:p>
          <a:p>
            <a:pPr lvl="1"/>
            <a:r>
              <a:rPr lang="en-US" sz="1600" dirty="0"/>
              <a:t> Found that the majority of children exhibit needle fear. </a:t>
            </a:r>
            <a:endParaRPr lang="en-US" sz="1600" i="1" dirty="0"/>
          </a:p>
          <a:p>
            <a:pPr lvl="1"/>
            <a:endParaRPr lang="en-US" sz="1600" dirty="0"/>
          </a:p>
          <a:p>
            <a:pPr lvl="1"/>
            <a:endParaRPr lang="en-US" sz="2000" dirty="0"/>
          </a:p>
          <a:p>
            <a:pPr lvl="1"/>
            <a:endParaRPr lang="en-US" sz="20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7E283E-EA4F-1869-EEE8-9A3C87122E23}"/>
              </a:ext>
            </a:extLst>
          </p:cNvPr>
          <p:cNvPicPr>
            <a:picLocks noChangeAspect="1"/>
          </p:cNvPicPr>
          <p:nvPr/>
        </p:nvPicPr>
        <p:blipFill>
          <a:blip r:embed="rId3"/>
          <a:stretch>
            <a:fillRect/>
          </a:stretch>
        </p:blipFill>
        <p:spPr>
          <a:xfrm>
            <a:off x="7527312" y="1796732"/>
            <a:ext cx="4076700" cy="3263900"/>
          </a:xfrm>
          <a:prstGeom prst="rect">
            <a:avLst/>
          </a:prstGeom>
        </p:spPr>
      </p:pic>
    </p:spTree>
    <p:extLst>
      <p:ext uri="{BB962C8B-B14F-4D97-AF65-F5344CB8AC3E}">
        <p14:creationId xmlns:p14="http://schemas.microsoft.com/office/powerpoint/2010/main" val="162524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04119-D731-61B1-C876-EC185F499F2C}"/>
              </a:ext>
            </a:extLst>
          </p:cNvPr>
          <p:cNvSpPr>
            <a:spLocks noGrp="1"/>
          </p:cNvSpPr>
          <p:nvPr>
            <p:ph type="title"/>
          </p:nvPr>
        </p:nvSpPr>
        <p:spPr>
          <a:xfrm>
            <a:off x="581646" y="349664"/>
            <a:ext cx="5845571" cy="1638377"/>
          </a:xfrm>
        </p:spPr>
        <p:txBody>
          <a:bodyPr anchor="b">
            <a:normAutofit/>
          </a:bodyPr>
          <a:lstStyle/>
          <a:p>
            <a:r>
              <a:rPr lang="en-US" sz="4800"/>
              <a:t>Cost Considerations</a:t>
            </a:r>
          </a:p>
        </p:txBody>
      </p:sp>
      <p:sp>
        <p:nvSpPr>
          <p:cNvPr id="3" name="Content Placeholder 2">
            <a:extLst>
              <a:ext uri="{FF2B5EF4-FFF2-40B4-BE49-F238E27FC236}">
                <a16:creationId xmlns:a16="http://schemas.microsoft.com/office/drawing/2014/main" id="{5F9537BE-BCAF-82A4-009D-D6AA0D1D4FDD}"/>
              </a:ext>
            </a:extLst>
          </p:cNvPr>
          <p:cNvSpPr>
            <a:spLocks noGrp="1"/>
          </p:cNvSpPr>
          <p:nvPr>
            <p:ph idx="1"/>
          </p:nvPr>
        </p:nvSpPr>
        <p:spPr>
          <a:xfrm>
            <a:off x="589467" y="2496479"/>
            <a:ext cx="5837750" cy="3292223"/>
          </a:xfrm>
        </p:spPr>
        <p:txBody>
          <a:bodyPr anchor="ctr">
            <a:normAutofit fontScale="92500"/>
          </a:bodyPr>
          <a:lstStyle/>
          <a:p>
            <a:pPr marL="0" indent="0">
              <a:buNone/>
            </a:pPr>
            <a:endParaRPr lang="en-US" sz="2000" dirty="0"/>
          </a:p>
          <a:p>
            <a:r>
              <a:rPr lang="en-US" sz="1900" i="1" dirty="0" err="1"/>
              <a:t>Bilaver</a:t>
            </a:r>
            <a:r>
              <a:rPr lang="en-US" sz="1900" i="1" dirty="0"/>
              <a:t> et al, 2019: </a:t>
            </a:r>
            <a:r>
              <a:rPr lang="en-US" sz="1900" dirty="0"/>
              <a:t>conducted a systematic review of 11 papers addressing direct medical, out-of-pocket, and lost labor productivity in food-allergic patients and caregivers. </a:t>
            </a:r>
          </a:p>
          <a:p>
            <a:r>
              <a:rPr lang="en-US" sz="1900" dirty="0"/>
              <a:t>Found that in the US:</a:t>
            </a:r>
          </a:p>
          <a:p>
            <a:pPr lvl="1"/>
            <a:r>
              <a:rPr lang="en-US" sz="1900" dirty="0"/>
              <a:t>Average direct medical cost was approximately $800-$1100 per patient per year</a:t>
            </a:r>
          </a:p>
          <a:p>
            <a:pPr lvl="1"/>
            <a:r>
              <a:rPr lang="en-US" sz="1900" dirty="0"/>
              <a:t>Average out of pocket cost was approximately $1400 per patient per year</a:t>
            </a:r>
          </a:p>
          <a:p>
            <a:pPr lvl="1"/>
            <a:r>
              <a:rPr lang="en-US" sz="1900" dirty="0"/>
              <a:t>Average opportunity cost was approximately $2800 per patient per year</a:t>
            </a:r>
          </a:p>
          <a:p>
            <a:pPr lvl="1"/>
            <a:endParaRPr lang="en-US" sz="16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news article&#10;&#10;Description automatically generated">
            <a:extLst>
              <a:ext uri="{FF2B5EF4-FFF2-40B4-BE49-F238E27FC236}">
                <a16:creationId xmlns:a16="http://schemas.microsoft.com/office/drawing/2014/main" id="{7913A302-4E14-E82F-66F0-F5D1A575B46F}"/>
              </a:ext>
            </a:extLst>
          </p:cNvPr>
          <p:cNvPicPr>
            <a:picLocks noChangeAspect="1"/>
          </p:cNvPicPr>
          <p:nvPr/>
        </p:nvPicPr>
        <p:blipFill rotWithShape="1">
          <a:blip r:embed="rId3"/>
          <a:srcRect r="1099" b="-3"/>
          <a:stretch/>
        </p:blipFill>
        <p:spPr>
          <a:xfrm>
            <a:off x="7421373" y="627954"/>
            <a:ext cx="4235516"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5FD44-2E36-7634-0587-974B899255C2}"/>
              </a:ext>
            </a:extLst>
          </p:cNvPr>
          <p:cNvSpPr>
            <a:spLocks noGrp="1"/>
          </p:cNvSpPr>
          <p:nvPr>
            <p:ph type="title"/>
          </p:nvPr>
        </p:nvSpPr>
        <p:spPr>
          <a:xfrm>
            <a:off x="645064" y="525982"/>
            <a:ext cx="4282983" cy="1200361"/>
          </a:xfrm>
        </p:spPr>
        <p:txBody>
          <a:bodyPr anchor="b">
            <a:normAutofit/>
          </a:bodyPr>
          <a:lstStyle/>
          <a:p>
            <a:r>
              <a:rPr lang="en-US" sz="3600" dirty="0"/>
              <a:t>Cost Considerations</a:t>
            </a:r>
          </a:p>
        </p:txBody>
      </p:sp>
      <p:sp>
        <p:nvSpPr>
          <p:cNvPr id="7" name="Rectangle 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E6C068-FD22-8598-72FD-6F144052F654}"/>
              </a:ext>
            </a:extLst>
          </p:cNvPr>
          <p:cNvSpPr>
            <a:spLocks noGrp="1"/>
          </p:cNvSpPr>
          <p:nvPr>
            <p:ph idx="1"/>
          </p:nvPr>
        </p:nvSpPr>
        <p:spPr>
          <a:xfrm>
            <a:off x="616533" y="2248147"/>
            <a:ext cx="4282984" cy="3511943"/>
          </a:xfrm>
        </p:spPr>
        <p:txBody>
          <a:bodyPr anchor="ctr">
            <a:normAutofit fontScale="92500" lnSpcReduction="20000"/>
          </a:bodyPr>
          <a:lstStyle/>
          <a:p>
            <a:r>
              <a:rPr lang="en-US" sz="1800" dirty="0"/>
              <a:t>Biologics tend to be $$$...</a:t>
            </a:r>
          </a:p>
          <a:p>
            <a:pPr lvl="1"/>
            <a:r>
              <a:rPr lang="en-US" sz="1800" dirty="0"/>
              <a:t>Wholesale acquisition cost of 150 mg of omalizumab is ~$1100</a:t>
            </a:r>
          </a:p>
          <a:p>
            <a:pPr lvl="1"/>
            <a:r>
              <a:rPr lang="en-US" sz="1800" dirty="0"/>
              <a:t>While prices can often be brought down by copay programs, these may be subject to change.</a:t>
            </a:r>
          </a:p>
          <a:p>
            <a:r>
              <a:rPr lang="en-US" sz="1800" dirty="0"/>
              <a:t>Is OIT cost-effective?</a:t>
            </a:r>
          </a:p>
          <a:p>
            <a:pPr lvl="1"/>
            <a:r>
              <a:rPr lang="en-US" sz="1800" i="1" u="sng" dirty="0"/>
              <a:t>Shaker, et al, 2021</a:t>
            </a:r>
            <a:r>
              <a:rPr lang="en-US" sz="1800" i="1" dirty="0"/>
              <a:t>:</a:t>
            </a:r>
            <a:r>
              <a:rPr lang="en-US" sz="1800" dirty="0"/>
              <a:t> wanted to provide a cost-effectiveness model exploring the health and economic benefits of real-world peanut OIT implementation in US and Canadian preschool-aged children. </a:t>
            </a:r>
          </a:p>
          <a:p>
            <a:pPr lvl="1"/>
            <a:r>
              <a:rPr lang="en-US" sz="1800" dirty="0"/>
              <a:t>Used modeling software to simulate preschool children in US and Canadian contexts.</a:t>
            </a:r>
          </a:p>
          <a:p>
            <a:endParaRPr lang="en-US" sz="1800" i="1" dirty="0"/>
          </a:p>
          <a:p>
            <a:endParaRPr lang="en-US" sz="1800" i="1" dirty="0"/>
          </a:p>
        </p:txBody>
      </p:sp>
      <p:sp>
        <p:nvSpPr>
          <p:cNvPr id="8" name="Rectangle 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article&#10;&#10;Description automatically generated">
            <a:extLst>
              <a:ext uri="{FF2B5EF4-FFF2-40B4-BE49-F238E27FC236}">
                <a16:creationId xmlns:a16="http://schemas.microsoft.com/office/drawing/2014/main" id="{6A3B369E-60B9-A30A-0A89-991AB0F92CCD}"/>
              </a:ext>
            </a:extLst>
          </p:cNvPr>
          <p:cNvPicPr>
            <a:picLocks noChangeAspect="1"/>
          </p:cNvPicPr>
          <p:nvPr/>
        </p:nvPicPr>
        <p:blipFill>
          <a:blip r:embed="rId3"/>
          <a:stretch>
            <a:fillRect/>
          </a:stretch>
        </p:blipFill>
        <p:spPr>
          <a:xfrm>
            <a:off x="5987738" y="976938"/>
            <a:ext cx="5628018" cy="4671253"/>
          </a:xfrm>
          <a:prstGeom prst="rect">
            <a:avLst/>
          </a:prstGeom>
        </p:spPr>
      </p:pic>
    </p:spTree>
    <p:extLst>
      <p:ext uri="{BB962C8B-B14F-4D97-AF65-F5344CB8AC3E}">
        <p14:creationId xmlns:p14="http://schemas.microsoft.com/office/powerpoint/2010/main" val="1451073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695CB-66EF-6DC9-EDDF-ED713DFC8159}"/>
              </a:ext>
            </a:extLst>
          </p:cNvPr>
          <p:cNvPicPr>
            <a:picLocks noChangeAspect="1"/>
          </p:cNvPicPr>
          <p:nvPr/>
        </p:nvPicPr>
        <p:blipFill>
          <a:blip r:embed="rId2"/>
          <a:stretch>
            <a:fillRect/>
          </a:stretch>
        </p:blipFill>
        <p:spPr>
          <a:xfrm>
            <a:off x="400233" y="0"/>
            <a:ext cx="5695767" cy="6858000"/>
          </a:xfrm>
          <a:prstGeom prst="rect">
            <a:avLst/>
          </a:prstGeom>
        </p:spPr>
      </p:pic>
      <p:pic>
        <p:nvPicPr>
          <p:cNvPr id="5" name="Picture 4">
            <a:extLst>
              <a:ext uri="{FF2B5EF4-FFF2-40B4-BE49-F238E27FC236}">
                <a16:creationId xmlns:a16="http://schemas.microsoft.com/office/drawing/2014/main" id="{06A34706-19C3-08FA-77F9-01F40E0D2033}"/>
              </a:ext>
            </a:extLst>
          </p:cNvPr>
          <p:cNvPicPr>
            <a:picLocks noChangeAspect="1"/>
          </p:cNvPicPr>
          <p:nvPr/>
        </p:nvPicPr>
        <p:blipFill>
          <a:blip r:embed="rId3"/>
          <a:stretch>
            <a:fillRect/>
          </a:stretch>
        </p:blipFill>
        <p:spPr>
          <a:xfrm>
            <a:off x="5965371" y="0"/>
            <a:ext cx="5965406" cy="2764029"/>
          </a:xfrm>
          <a:prstGeom prst="rect">
            <a:avLst/>
          </a:prstGeom>
        </p:spPr>
      </p:pic>
      <p:sp>
        <p:nvSpPr>
          <p:cNvPr id="6" name="TextBox 5">
            <a:extLst>
              <a:ext uri="{FF2B5EF4-FFF2-40B4-BE49-F238E27FC236}">
                <a16:creationId xmlns:a16="http://schemas.microsoft.com/office/drawing/2014/main" id="{FFD519C5-7586-BF5B-3F3F-F52DEFD66973}"/>
              </a:ext>
            </a:extLst>
          </p:cNvPr>
          <p:cNvSpPr txBox="1"/>
          <p:nvPr/>
        </p:nvSpPr>
        <p:spPr>
          <a:xfrm>
            <a:off x="6188765" y="3059668"/>
            <a:ext cx="442622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Used a “base case” represented by a 2-year-old with peanut allergy, incorporating multiple inputs relevant to costs associated with food allergy (such as epinephrine costs, OFCs to assess for tolerance, acute visits for accidental reactions, </a:t>
            </a:r>
            <a:r>
              <a:rPr lang="en-US" dirty="0" err="1"/>
              <a:t>etc</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2107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5D048A-0716-2F78-689D-5B5AC0F250B9}"/>
              </a:ext>
            </a:extLst>
          </p:cNvPr>
          <p:cNvSpPr txBox="1"/>
          <p:nvPr/>
        </p:nvSpPr>
        <p:spPr>
          <a:xfrm>
            <a:off x="580060" y="2579676"/>
            <a:ext cx="4282984" cy="3511943"/>
          </a:xfrm>
          <a:prstGeom prst="rect">
            <a:avLst/>
          </a:prstGeom>
        </p:spPr>
        <p:txBody>
          <a:bodyPr vert="horz" lIns="91440" tIns="45720" rIns="91440" bIns="45720" rtlCol="0" anchor="ctr">
            <a:normAutofit fontScale="92500" lnSpcReduction="20000"/>
          </a:bodyPr>
          <a:lstStyle/>
          <a:p>
            <a:pPr marL="285750" indent="-228600">
              <a:lnSpc>
                <a:spcPct val="90000"/>
              </a:lnSpc>
              <a:spcAft>
                <a:spcPts val="600"/>
              </a:spcAft>
              <a:buFont typeface="Arial" panose="020B0604020202020204" pitchFamily="34" charset="0"/>
              <a:buChar char="•"/>
            </a:pPr>
            <a:r>
              <a:rPr lang="en-US" sz="2400" dirty="0"/>
              <a:t>Primary outcome measure was cost effectiveness ratio (expressed in cost per quality-adjusted life year) and net monetary benefit.</a:t>
            </a:r>
          </a:p>
          <a:p>
            <a:pPr marL="285750" indent="-228600">
              <a:lnSpc>
                <a:spcPct val="90000"/>
              </a:lnSpc>
              <a:spcAft>
                <a:spcPts val="600"/>
              </a:spcAft>
              <a:buFont typeface="Arial" panose="020B0604020202020204" pitchFamily="34" charset="0"/>
              <a:buChar char="•"/>
            </a:pPr>
            <a:r>
              <a:rPr lang="en-US" sz="2400" dirty="0"/>
              <a:t>Appeared that in their simulation, OIT provided a cost savings per preschooler of $1,853 to $7,104 in the US; $13,737 to $17,947 in Canada.</a:t>
            </a:r>
          </a:p>
          <a:p>
            <a:pPr marL="285750" indent="-228600">
              <a:lnSpc>
                <a:spcPct val="90000"/>
              </a:lnSpc>
              <a:spcAft>
                <a:spcPts val="600"/>
              </a:spcAft>
              <a:buFont typeface="Arial" panose="020B0604020202020204" pitchFamily="34" charset="0"/>
              <a:buChar char="•"/>
            </a:pPr>
            <a:r>
              <a:rPr lang="en-US" sz="2400" dirty="0"/>
              <a:t>Societal perspective showed significant cost savings compared to avoidance.</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sp>
        <p:nvSpPr>
          <p:cNvPr id="26" name="Rectangle 2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 screen&#10;&#10;Description automatically generated">
            <a:extLst>
              <a:ext uri="{FF2B5EF4-FFF2-40B4-BE49-F238E27FC236}">
                <a16:creationId xmlns:a16="http://schemas.microsoft.com/office/drawing/2014/main" id="{C37C2D8C-24F5-179D-990B-2FABFF154AF9}"/>
              </a:ext>
            </a:extLst>
          </p:cNvPr>
          <p:cNvPicPr>
            <a:picLocks noChangeAspect="1"/>
          </p:cNvPicPr>
          <p:nvPr/>
        </p:nvPicPr>
        <p:blipFill>
          <a:blip r:embed="rId3"/>
          <a:stretch>
            <a:fillRect/>
          </a:stretch>
        </p:blipFill>
        <p:spPr>
          <a:xfrm rot="5400000">
            <a:off x="7766196" y="325461"/>
            <a:ext cx="2046166" cy="5974208"/>
          </a:xfrm>
          <a:prstGeom prst="rect">
            <a:avLst/>
          </a:prstGeom>
        </p:spPr>
      </p:pic>
      <p:sp>
        <p:nvSpPr>
          <p:cNvPr id="3" name="Title 1">
            <a:extLst>
              <a:ext uri="{FF2B5EF4-FFF2-40B4-BE49-F238E27FC236}">
                <a16:creationId xmlns:a16="http://schemas.microsoft.com/office/drawing/2014/main" id="{3ED1ACF0-7868-B85C-2FA1-F5A5CBD3DC98}"/>
              </a:ext>
            </a:extLst>
          </p:cNvPr>
          <p:cNvSpPr>
            <a:spLocks noGrp="1"/>
          </p:cNvSpPr>
          <p:nvPr>
            <p:ph type="title"/>
          </p:nvPr>
        </p:nvSpPr>
        <p:spPr>
          <a:xfrm>
            <a:off x="645064" y="525982"/>
            <a:ext cx="4282983" cy="1200361"/>
          </a:xfrm>
        </p:spPr>
        <p:txBody>
          <a:bodyPr anchor="b">
            <a:normAutofit/>
          </a:bodyPr>
          <a:lstStyle/>
          <a:p>
            <a:r>
              <a:rPr lang="en-US" sz="3600" dirty="0"/>
              <a:t>Cost Considerations</a:t>
            </a:r>
          </a:p>
        </p:txBody>
      </p:sp>
    </p:spTree>
    <p:extLst>
      <p:ext uri="{BB962C8B-B14F-4D97-AF65-F5344CB8AC3E}">
        <p14:creationId xmlns:p14="http://schemas.microsoft.com/office/powerpoint/2010/main" val="116322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13D872-D576-DD7C-2203-E898F86ABE00}"/>
              </a:ext>
            </a:extLst>
          </p:cNvPr>
          <p:cNvSpPr>
            <a:spLocks noGrp="1"/>
          </p:cNvSpPr>
          <p:nvPr>
            <p:ph type="title"/>
          </p:nvPr>
        </p:nvSpPr>
        <p:spPr>
          <a:xfrm>
            <a:off x="1046746" y="586822"/>
            <a:ext cx="3560252" cy="1645920"/>
          </a:xfrm>
        </p:spPr>
        <p:txBody>
          <a:bodyPr>
            <a:normAutofit/>
          </a:bodyPr>
          <a:lstStyle/>
          <a:p>
            <a:r>
              <a:rPr lang="en-US" sz="3200"/>
              <a:t>Cost Considerations</a:t>
            </a: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F93F5EF-10BD-D2F5-F26F-9539B71BCF6B}"/>
              </a:ext>
            </a:extLst>
          </p:cNvPr>
          <p:cNvSpPr>
            <a:spLocks noGrp="1"/>
          </p:cNvSpPr>
          <p:nvPr>
            <p:ph idx="1"/>
          </p:nvPr>
        </p:nvSpPr>
        <p:spPr>
          <a:xfrm>
            <a:off x="5351716" y="938867"/>
            <a:ext cx="6002636" cy="1645920"/>
          </a:xfrm>
        </p:spPr>
        <p:txBody>
          <a:bodyPr anchor="ctr">
            <a:normAutofit fontScale="92500"/>
          </a:bodyPr>
          <a:lstStyle/>
          <a:p>
            <a:r>
              <a:rPr lang="en-US" sz="1800" i="1" u="sng" dirty="0"/>
              <a:t>Sullivan et al, 2020</a:t>
            </a:r>
            <a:r>
              <a:rPr lang="en-US" sz="1800" dirty="0"/>
              <a:t>: sought to evaluate the cost-effectiveness of omalizumab in patients with uncontrolled mod-severe asthma. </a:t>
            </a:r>
          </a:p>
          <a:p>
            <a:r>
              <a:rPr lang="en-US" sz="1800" dirty="0"/>
              <a:t>Lifetime benefit of 2 QALY for $148,319 = $74,159/QALY</a:t>
            </a:r>
          </a:p>
          <a:p>
            <a:r>
              <a:rPr lang="en-US" sz="1800" dirty="0"/>
              <a:t>Comparatively, lifetime benefit of 18.51 QALY for OIT in food allergy = $4,460/QALY</a:t>
            </a:r>
          </a:p>
          <a:p>
            <a:endParaRPr lang="en-US" sz="1800" dirty="0"/>
          </a:p>
          <a:p>
            <a:endParaRPr lang="en-US" sz="1800" i="1" u="sng" dirty="0"/>
          </a:p>
        </p:txBody>
      </p:sp>
      <p:pic>
        <p:nvPicPr>
          <p:cNvPr id="4" name="Picture 3" descr="A screenshot of a report&#10;&#10;Description automatically generated">
            <a:extLst>
              <a:ext uri="{FF2B5EF4-FFF2-40B4-BE49-F238E27FC236}">
                <a16:creationId xmlns:a16="http://schemas.microsoft.com/office/drawing/2014/main" id="{2620018D-5217-B38C-078C-E41E0F687099}"/>
              </a:ext>
            </a:extLst>
          </p:cNvPr>
          <p:cNvPicPr>
            <a:picLocks noChangeAspect="1"/>
          </p:cNvPicPr>
          <p:nvPr/>
        </p:nvPicPr>
        <p:blipFill>
          <a:blip r:embed="rId3"/>
          <a:stretch>
            <a:fillRect/>
          </a:stretch>
        </p:blipFill>
        <p:spPr>
          <a:xfrm>
            <a:off x="2311772" y="2734056"/>
            <a:ext cx="7656847" cy="3483864"/>
          </a:xfrm>
          <a:prstGeom prst="rect">
            <a:avLst/>
          </a:prstGeom>
        </p:spPr>
      </p:pic>
      <p:sp>
        <p:nvSpPr>
          <p:cNvPr id="5" name="Frame 4">
            <a:extLst>
              <a:ext uri="{FF2B5EF4-FFF2-40B4-BE49-F238E27FC236}">
                <a16:creationId xmlns:a16="http://schemas.microsoft.com/office/drawing/2014/main" id="{ECD08481-C679-DA0A-A947-CAC966BDFCF9}"/>
              </a:ext>
            </a:extLst>
          </p:cNvPr>
          <p:cNvSpPr/>
          <p:nvPr/>
        </p:nvSpPr>
        <p:spPr>
          <a:xfrm>
            <a:off x="9085634" y="5525311"/>
            <a:ext cx="882985" cy="214008"/>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270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392FC-7A34-7E33-0FD6-F57B13FF8098}"/>
              </a:ext>
            </a:extLst>
          </p:cNvPr>
          <p:cNvSpPr>
            <a:spLocks noGrp="1"/>
          </p:cNvSpPr>
          <p:nvPr>
            <p:ph type="title"/>
          </p:nvPr>
        </p:nvSpPr>
        <p:spPr>
          <a:xfrm>
            <a:off x="1153918" y="506049"/>
            <a:ext cx="2988234" cy="4480726"/>
          </a:xfrm>
        </p:spPr>
        <p:txBody>
          <a:bodyPr>
            <a:normAutofit/>
          </a:bodyPr>
          <a:lstStyle/>
          <a:p>
            <a:pPr algn="r"/>
            <a:r>
              <a:rPr lang="en-US" sz="6600" dirty="0"/>
              <a:t>Moral Hazard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68D8F0-5673-47AC-1652-DF9126887A0E}"/>
              </a:ext>
            </a:extLst>
          </p:cNvPr>
          <p:cNvSpPr>
            <a:spLocks noGrp="1"/>
          </p:cNvSpPr>
          <p:nvPr>
            <p:ph idx="1"/>
          </p:nvPr>
        </p:nvSpPr>
        <p:spPr>
          <a:xfrm>
            <a:off x="5255260" y="1648870"/>
            <a:ext cx="4702848" cy="3560260"/>
          </a:xfrm>
        </p:spPr>
        <p:txBody>
          <a:bodyPr anchor="ctr">
            <a:normAutofit lnSpcReduction="10000"/>
          </a:bodyPr>
          <a:lstStyle/>
          <a:p>
            <a:r>
              <a:rPr lang="en-US" sz="2200" dirty="0"/>
              <a:t>People may be more inclined to take risks as they do not completely bear the burden of said risk.</a:t>
            </a:r>
          </a:p>
          <a:p>
            <a:r>
              <a:rPr lang="en-US" sz="2200" dirty="0"/>
              <a:t>Could this be applicable to our interventions for food allergy?</a:t>
            </a:r>
          </a:p>
          <a:p>
            <a:pPr lvl="1"/>
            <a:r>
              <a:rPr lang="en-US" sz="2200" dirty="0"/>
              <a:t>Consider the behaviors and habits involved in OIT..</a:t>
            </a:r>
          </a:p>
          <a:p>
            <a:pPr lvl="1"/>
            <a:r>
              <a:rPr lang="en-US" sz="2200" dirty="0"/>
              <a:t>...and consider how this might lead to more risk-taking behavior in those getting biologic treatment.</a:t>
            </a:r>
          </a:p>
          <a:p>
            <a:pPr lvl="1"/>
            <a:endParaRPr lang="en-US" sz="2200" dirty="0"/>
          </a:p>
        </p:txBody>
      </p:sp>
      <p:pic>
        <p:nvPicPr>
          <p:cNvPr id="5" name="Picture 4">
            <a:extLst>
              <a:ext uri="{FF2B5EF4-FFF2-40B4-BE49-F238E27FC236}">
                <a16:creationId xmlns:a16="http://schemas.microsoft.com/office/drawing/2014/main" id="{74DD2767-BCA4-72E4-35EC-F052EFE33C7C}"/>
              </a:ext>
            </a:extLst>
          </p:cNvPr>
          <p:cNvPicPr>
            <a:picLocks noChangeAspect="1"/>
          </p:cNvPicPr>
          <p:nvPr/>
        </p:nvPicPr>
        <p:blipFill>
          <a:blip r:embed="rId3"/>
          <a:stretch>
            <a:fillRect/>
          </a:stretch>
        </p:blipFill>
        <p:spPr>
          <a:xfrm>
            <a:off x="2128306" y="3592016"/>
            <a:ext cx="1640423" cy="1581556"/>
          </a:xfrm>
          <a:prstGeom prst="rect">
            <a:avLst/>
          </a:prstGeom>
        </p:spPr>
      </p:pic>
    </p:spTree>
    <p:extLst>
      <p:ext uri="{BB962C8B-B14F-4D97-AF65-F5344CB8AC3E}">
        <p14:creationId xmlns:p14="http://schemas.microsoft.com/office/powerpoint/2010/main" val="43331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97A4-D08B-C85B-C79D-9DDE91FD8076}"/>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A9C01943-4072-2BD8-77B1-EE9F9826AF9D}"/>
              </a:ext>
            </a:extLst>
          </p:cNvPr>
          <p:cNvSpPr>
            <a:spLocks noGrp="1"/>
          </p:cNvSpPr>
          <p:nvPr>
            <p:ph idx="1"/>
          </p:nvPr>
        </p:nvSpPr>
        <p:spPr/>
        <p:txBody>
          <a:bodyPr/>
          <a:lstStyle/>
          <a:p>
            <a:r>
              <a:rPr lang="en-US" dirty="0"/>
              <a:t>Oral immunotherapy, compared to biologics, is a disease-modifying intervention that can induce sustained unresponsiveness/remission, likely with greater effect earlier in life.</a:t>
            </a:r>
          </a:p>
          <a:p>
            <a:r>
              <a:rPr lang="en-US" dirty="0"/>
              <a:t>OIT can improve quality of life and provides a degree of patient/caregiver flexibility.</a:t>
            </a:r>
          </a:p>
          <a:p>
            <a:r>
              <a:rPr lang="en-US" dirty="0"/>
              <a:t>OIT may be more cost-effective compared to biologic therapy. </a:t>
            </a:r>
          </a:p>
        </p:txBody>
      </p:sp>
    </p:spTree>
    <p:extLst>
      <p:ext uri="{BB962C8B-B14F-4D97-AF65-F5344CB8AC3E}">
        <p14:creationId xmlns:p14="http://schemas.microsoft.com/office/powerpoint/2010/main" val="358476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87A5D-3AB1-FA88-FBC5-7E49D9276A07}"/>
              </a:ext>
            </a:extLst>
          </p:cNvPr>
          <p:cNvSpPr>
            <a:spLocks noGrp="1"/>
          </p:cNvSpPr>
          <p:nvPr>
            <p:ph type="title"/>
          </p:nvPr>
        </p:nvSpPr>
        <p:spPr>
          <a:xfrm>
            <a:off x="589560" y="856180"/>
            <a:ext cx="4560584" cy="1128068"/>
          </a:xfrm>
        </p:spPr>
        <p:txBody>
          <a:bodyPr anchor="ctr">
            <a:normAutofit/>
          </a:bodyPr>
          <a:lstStyle/>
          <a:p>
            <a:r>
              <a:rPr lang="en-US" sz="3100" dirty="0"/>
              <a:t>Desensitization, Remission, and Disease Modification</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A62DE8-9D43-8D50-0EDE-10270431CECB}"/>
              </a:ext>
            </a:extLst>
          </p:cNvPr>
          <p:cNvSpPr>
            <a:spLocks noGrp="1"/>
          </p:cNvSpPr>
          <p:nvPr>
            <p:ph idx="1"/>
          </p:nvPr>
        </p:nvSpPr>
        <p:spPr>
          <a:xfrm>
            <a:off x="590719" y="2330505"/>
            <a:ext cx="4598268" cy="4017925"/>
          </a:xfrm>
        </p:spPr>
        <p:txBody>
          <a:bodyPr anchor="ctr">
            <a:normAutofit fontScale="85000" lnSpcReduction="20000"/>
          </a:bodyPr>
          <a:lstStyle/>
          <a:p>
            <a:endParaRPr lang="en-US" sz="2000" dirty="0"/>
          </a:p>
          <a:p>
            <a:r>
              <a:rPr lang="en-US" sz="2000" dirty="0"/>
              <a:t>OIT is effective at inducing </a:t>
            </a:r>
            <a:r>
              <a:rPr lang="en-US" sz="2000" b="1" dirty="0"/>
              <a:t>desensitization</a:t>
            </a:r>
            <a:r>
              <a:rPr lang="en-US" sz="2000" dirty="0"/>
              <a:t>, or an induction of an increased allergic reaction threshold, in a variety of foods. </a:t>
            </a:r>
          </a:p>
          <a:p>
            <a:r>
              <a:rPr lang="en-US" sz="2000" dirty="0"/>
              <a:t>OIT to peanut, milk and egg have been widely studied and found to induce desensitization in most patients. </a:t>
            </a:r>
          </a:p>
          <a:p>
            <a:r>
              <a:rPr lang="en-US" sz="2000" dirty="0"/>
              <a:t>OIT has also been demonstrated to, in some studies, induce </a:t>
            </a:r>
            <a:r>
              <a:rPr lang="en-US" sz="2000" b="1" dirty="0"/>
              <a:t>sustained unresponsiveness</a:t>
            </a:r>
            <a:r>
              <a:rPr lang="en-US" sz="2000" dirty="0"/>
              <a:t>, or </a:t>
            </a:r>
            <a:r>
              <a:rPr lang="en-US" sz="2000" b="1" dirty="0"/>
              <a:t>remission</a:t>
            </a:r>
            <a:r>
              <a:rPr lang="en-US" sz="2000" dirty="0"/>
              <a:t>, a state of </a:t>
            </a:r>
            <a:r>
              <a:rPr lang="en-US" sz="2000" u="sng" dirty="0"/>
              <a:t>non-responsiveness following discontinuation of oral immunotherapy</a:t>
            </a:r>
            <a:r>
              <a:rPr lang="en-US" sz="2000" dirty="0"/>
              <a:t>. </a:t>
            </a:r>
            <a:endParaRPr lang="en-US" sz="1600" dirty="0"/>
          </a:p>
          <a:p>
            <a:r>
              <a:rPr lang="en-US" sz="2000" i="1" u="sng" dirty="0" err="1"/>
              <a:t>Nurmatov</a:t>
            </a:r>
            <a:r>
              <a:rPr lang="en-US" sz="2000" i="1" u="sng" dirty="0"/>
              <a:t>, et al, 2017</a:t>
            </a:r>
            <a:r>
              <a:rPr lang="en-US" sz="2000" i="1" dirty="0"/>
              <a:t>: </a:t>
            </a:r>
            <a:r>
              <a:rPr lang="en-US" sz="2000" dirty="0"/>
              <a:t>conducted a systematic review and meta-analysis of 31 studies (mostly RCTs) to help develop guidelines for the EAACI for allergen immunotherapy for </a:t>
            </a:r>
            <a:r>
              <a:rPr lang="en-US" sz="2000" dirty="0" err="1"/>
              <a:t>IgE</a:t>
            </a:r>
            <a:r>
              <a:rPr lang="en-US" sz="2000" dirty="0"/>
              <a:t>-mediated food allergy. </a:t>
            </a:r>
          </a:p>
          <a:p>
            <a:endParaRPr lang="en-US" sz="2000" i="1" dirty="0"/>
          </a:p>
          <a:p>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news article&#10;&#10;Description automatically generated">
            <a:extLst>
              <a:ext uri="{FF2B5EF4-FFF2-40B4-BE49-F238E27FC236}">
                <a16:creationId xmlns:a16="http://schemas.microsoft.com/office/drawing/2014/main" id="{E538B013-2041-59EA-6FA8-EDAB3D84DA18}"/>
              </a:ext>
            </a:extLst>
          </p:cNvPr>
          <p:cNvPicPr>
            <a:picLocks noChangeAspect="1"/>
          </p:cNvPicPr>
          <p:nvPr/>
        </p:nvPicPr>
        <p:blipFill rotWithShape="1">
          <a:blip r:embed="rId3"/>
          <a:srcRect r="4576" b="-2"/>
          <a:stretch/>
        </p:blipFill>
        <p:spPr>
          <a:xfrm>
            <a:off x="5977788" y="799034"/>
            <a:ext cx="5425410" cy="5259296"/>
          </a:xfrm>
          <a:prstGeom prst="rect">
            <a:avLst/>
          </a:prstGeom>
        </p:spPr>
      </p:pic>
    </p:spTree>
    <p:extLst>
      <p:ext uri="{BB962C8B-B14F-4D97-AF65-F5344CB8AC3E}">
        <p14:creationId xmlns:p14="http://schemas.microsoft.com/office/powerpoint/2010/main" val="3473836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6674D1-9B1E-8C19-6FDE-41ECB8CCE55C}"/>
              </a:ext>
            </a:extLst>
          </p:cNvPr>
          <p:cNvSpPr txBox="1"/>
          <p:nvPr/>
        </p:nvSpPr>
        <p:spPr>
          <a:xfrm>
            <a:off x="1307559" y="382012"/>
            <a:ext cx="9576881" cy="6093976"/>
          </a:xfrm>
          <a:prstGeom prst="rect">
            <a:avLst/>
          </a:prstGeom>
          <a:noFill/>
        </p:spPr>
        <p:txBody>
          <a:bodyPr wrap="square">
            <a:spAutoFit/>
          </a:bodyPr>
          <a:lstStyle/>
          <a:p>
            <a:r>
              <a:rPr lang="en-US" sz="1000" dirty="0">
                <a:effectLst/>
              </a:rPr>
              <a:t>1. </a:t>
            </a:r>
            <a:r>
              <a:rPr lang="en-US" sz="1000" dirty="0" err="1">
                <a:effectLst/>
              </a:rPr>
              <a:t>Bilaver</a:t>
            </a:r>
            <a:r>
              <a:rPr lang="en-US" sz="1000" dirty="0">
                <a:effectLst/>
              </a:rPr>
              <a:t>, Lucy A., </a:t>
            </a:r>
            <a:r>
              <a:rPr lang="en-US" sz="1000" dirty="0" err="1">
                <a:effectLst/>
              </a:rPr>
              <a:t>Avneet</a:t>
            </a:r>
            <a:r>
              <a:rPr lang="en-US" sz="1000" dirty="0">
                <a:effectLst/>
              </a:rPr>
              <a:t> S. Chadha, </a:t>
            </a:r>
            <a:r>
              <a:rPr lang="en-US" sz="1000" dirty="0" err="1">
                <a:effectLst/>
              </a:rPr>
              <a:t>Priyam</a:t>
            </a:r>
            <a:r>
              <a:rPr lang="en-US" sz="1000" dirty="0">
                <a:effectLst/>
              </a:rPr>
              <a:t> Doshi, Linda </a:t>
            </a:r>
            <a:r>
              <a:rPr lang="en-US" sz="1000" dirty="0" err="1">
                <a:effectLst/>
              </a:rPr>
              <a:t>O’Dwyer</a:t>
            </a:r>
            <a:r>
              <a:rPr lang="en-US" sz="1000" dirty="0">
                <a:effectLst/>
              </a:rPr>
              <a:t>, and Ruchi S. Gupta. “Economic Burden of Food Allergy.” </a:t>
            </a:r>
            <a:r>
              <a:rPr lang="en-US" sz="1000" i="1" dirty="0">
                <a:effectLst/>
              </a:rPr>
              <a:t>Annals of Allergy, Asthma &amp; Immunology</a:t>
            </a:r>
            <a:r>
              <a:rPr lang="en-US" sz="1000" dirty="0">
                <a:effectLst/>
              </a:rPr>
              <a:t> 122, no. 4 (April 2019): 373-380.e1. </a:t>
            </a:r>
            <a:r>
              <a:rPr lang="en-US" sz="1000" dirty="0">
                <a:effectLst/>
                <a:hlinkClick r:id="rId2"/>
              </a:rPr>
              <a:t>https://doi.org/10.1016/j.anai.2019.01.014</a:t>
            </a:r>
            <a:r>
              <a:rPr lang="en-US" sz="1000" dirty="0">
                <a:effectLst/>
              </a:rPr>
              <a:t>.</a:t>
            </a:r>
          </a:p>
          <a:p>
            <a:r>
              <a:rPr lang="en-US" sz="1000" dirty="0">
                <a:effectLst/>
              </a:rPr>
              <a:t>2. Chu, Derek K, Robert A Wood, Shannon French, Alessandro Fiocchi, Manel </a:t>
            </a:r>
            <a:r>
              <a:rPr lang="en-US" sz="1000" dirty="0" err="1">
                <a:effectLst/>
              </a:rPr>
              <a:t>Jordana</a:t>
            </a:r>
            <a:r>
              <a:rPr lang="en-US" sz="1000" dirty="0">
                <a:effectLst/>
              </a:rPr>
              <a:t>, Susan </a:t>
            </a:r>
            <a:r>
              <a:rPr lang="en-US" sz="1000" dirty="0" err="1">
                <a:effectLst/>
              </a:rPr>
              <a:t>Waserman</a:t>
            </a:r>
            <a:r>
              <a:rPr lang="en-US" sz="1000" dirty="0">
                <a:effectLst/>
              </a:rPr>
              <a:t>, Jan L </a:t>
            </a:r>
            <a:r>
              <a:rPr lang="en-US" sz="1000" dirty="0" err="1">
                <a:effectLst/>
              </a:rPr>
              <a:t>Brożek</a:t>
            </a:r>
            <a:r>
              <a:rPr lang="en-US" sz="1000" dirty="0">
                <a:effectLst/>
              </a:rPr>
              <a:t>, and Holger J </a:t>
            </a:r>
            <a:r>
              <a:rPr lang="en-US" sz="1000" dirty="0" err="1">
                <a:effectLst/>
              </a:rPr>
              <a:t>Schünemann</a:t>
            </a:r>
            <a:r>
              <a:rPr lang="en-US" sz="1000" dirty="0">
                <a:effectLst/>
              </a:rPr>
              <a:t>. “Oral Immunotherapy for Peanut Allergy (PACE): A Systematic Review and Meta-Analysis of Efficacy and Safety.” </a:t>
            </a:r>
            <a:r>
              <a:rPr lang="en-US" sz="1000" i="1" dirty="0">
                <a:effectLst/>
              </a:rPr>
              <a:t>The Lancet</a:t>
            </a:r>
            <a:r>
              <a:rPr lang="en-US" sz="1000" dirty="0">
                <a:effectLst/>
              </a:rPr>
              <a:t> 393, no. 10187 (June 2019): 2222–32. </a:t>
            </a:r>
            <a:r>
              <a:rPr lang="en-US" sz="1000" dirty="0">
                <a:effectLst/>
                <a:hlinkClick r:id="rId3"/>
              </a:rPr>
              <a:t>https://doi.org/10.1016/S0140-6736(19)30420-9</a:t>
            </a:r>
            <a:r>
              <a:rPr lang="en-US" sz="1000" dirty="0">
                <a:effectLst/>
              </a:rPr>
              <a:t>.</a:t>
            </a:r>
          </a:p>
          <a:p>
            <a:r>
              <a:rPr lang="en-US" sz="1000" dirty="0">
                <a:effectLst/>
              </a:rPr>
              <a:t>3. Du Toit, George, Graham Roberts, Peter H. Sayre, Henry T. </a:t>
            </a:r>
            <a:r>
              <a:rPr lang="en-US" sz="1000" dirty="0" err="1">
                <a:effectLst/>
              </a:rPr>
              <a:t>Bahnson</a:t>
            </a:r>
            <a:r>
              <a:rPr lang="en-US" sz="1000" dirty="0">
                <a:effectLst/>
              </a:rPr>
              <a:t>, </a:t>
            </a:r>
            <a:r>
              <a:rPr lang="en-US" sz="1000" dirty="0" err="1">
                <a:effectLst/>
              </a:rPr>
              <a:t>Suzana</a:t>
            </a:r>
            <a:r>
              <a:rPr lang="en-US" sz="1000" dirty="0">
                <a:effectLst/>
              </a:rPr>
              <a:t> </a:t>
            </a:r>
            <a:r>
              <a:rPr lang="en-US" sz="1000" dirty="0" err="1">
                <a:effectLst/>
              </a:rPr>
              <a:t>Radulovic</a:t>
            </a:r>
            <a:r>
              <a:rPr lang="en-US" sz="1000" dirty="0">
                <a:effectLst/>
              </a:rPr>
              <a:t>, Alexandra F. Santos, Helen A. Brough, et al. “Randomized Trial of Peanut Consumption in Infants at Risk for Peanut Allergy.” </a:t>
            </a:r>
            <a:r>
              <a:rPr lang="en-US" sz="1000" i="1" dirty="0">
                <a:effectLst/>
              </a:rPr>
              <a:t>New England Journal of Medicine</a:t>
            </a:r>
            <a:r>
              <a:rPr lang="en-US" sz="1000" dirty="0">
                <a:effectLst/>
              </a:rPr>
              <a:t> 372, no. 9 (February 26, 2015): 803–13. </a:t>
            </a:r>
            <a:r>
              <a:rPr lang="en-US" sz="1000" dirty="0">
                <a:effectLst/>
                <a:hlinkClick r:id="rId4"/>
              </a:rPr>
              <a:t>https://doi.org/10.1056/NEJMoa1414850</a:t>
            </a:r>
            <a:r>
              <a:rPr lang="en-US" sz="1000" dirty="0">
                <a:effectLst/>
              </a:rPr>
              <a:t>.</a:t>
            </a:r>
          </a:p>
          <a:p>
            <a:r>
              <a:rPr lang="en-US" sz="1000" dirty="0">
                <a:effectLst/>
              </a:rPr>
              <a:t>4. Du Toit, George, Peter H. Sayre, Graham Roberts, Michelle L. Sever, </a:t>
            </a:r>
            <a:r>
              <a:rPr lang="en-US" sz="1000" dirty="0" err="1">
                <a:effectLst/>
              </a:rPr>
              <a:t>Kaitie</a:t>
            </a:r>
            <a:r>
              <a:rPr lang="en-US" sz="1000" dirty="0">
                <a:effectLst/>
              </a:rPr>
              <a:t> Lawson, Henry T. </a:t>
            </a:r>
            <a:r>
              <a:rPr lang="en-US" sz="1000" dirty="0" err="1">
                <a:effectLst/>
              </a:rPr>
              <a:t>Bahnson</a:t>
            </a:r>
            <a:r>
              <a:rPr lang="en-US" sz="1000" dirty="0">
                <a:effectLst/>
              </a:rPr>
              <a:t>, Helen A. Brough, et al. “Effect of Avoidance on Peanut Allergy after Early Peanut Consumption.” </a:t>
            </a:r>
            <a:r>
              <a:rPr lang="en-US" sz="1000" i="1" dirty="0">
                <a:effectLst/>
              </a:rPr>
              <a:t>New England Journal of Medicine</a:t>
            </a:r>
            <a:r>
              <a:rPr lang="en-US" sz="1000" dirty="0">
                <a:effectLst/>
              </a:rPr>
              <a:t> 374, no. 15 (April 14, 2016): 1435–43. </a:t>
            </a:r>
            <a:r>
              <a:rPr lang="en-US" sz="1000" dirty="0">
                <a:effectLst/>
                <a:hlinkClick r:id="rId5"/>
              </a:rPr>
              <a:t>https://doi.org/10.1056/NEJMoa1514209</a:t>
            </a:r>
            <a:r>
              <a:rPr lang="en-US" sz="1000" dirty="0">
                <a:effectLst/>
              </a:rPr>
              <a:t>.</a:t>
            </a:r>
          </a:p>
          <a:p>
            <a:r>
              <a:rPr lang="en-US" sz="1000" dirty="0">
                <a:effectLst/>
              </a:rPr>
              <a:t>5. Epstein-</a:t>
            </a:r>
            <a:r>
              <a:rPr lang="en-US" sz="1000" dirty="0" err="1">
                <a:effectLst/>
              </a:rPr>
              <a:t>Rigbi</a:t>
            </a:r>
            <a:r>
              <a:rPr lang="en-US" sz="1000" dirty="0">
                <a:effectLst/>
              </a:rPr>
              <a:t>, </a:t>
            </a:r>
            <a:r>
              <a:rPr lang="en-US" sz="1000" dirty="0" err="1">
                <a:effectLst/>
              </a:rPr>
              <a:t>Na’ama</a:t>
            </a:r>
            <a:r>
              <a:rPr lang="en-US" sz="1000" dirty="0">
                <a:effectLst/>
              </a:rPr>
              <a:t>, Michael R. Goldberg, Michael B. Levy, </a:t>
            </a:r>
            <a:r>
              <a:rPr lang="en-US" sz="1000" dirty="0" err="1">
                <a:effectLst/>
              </a:rPr>
              <a:t>Liat</a:t>
            </a:r>
            <a:r>
              <a:rPr lang="en-US" sz="1000" dirty="0">
                <a:effectLst/>
              </a:rPr>
              <a:t> </a:t>
            </a:r>
            <a:r>
              <a:rPr lang="en-US" sz="1000" dirty="0" err="1">
                <a:effectLst/>
              </a:rPr>
              <a:t>Nachshon</a:t>
            </a:r>
            <a:r>
              <a:rPr lang="en-US" sz="1000" dirty="0">
                <a:effectLst/>
              </a:rPr>
              <a:t>, and </a:t>
            </a:r>
            <a:r>
              <a:rPr lang="en-US" sz="1000" dirty="0" err="1">
                <a:effectLst/>
              </a:rPr>
              <a:t>Arnon</a:t>
            </a:r>
            <a:r>
              <a:rPr lang="en-US" sz="1000" dirty="0">
                <a:effectLst/>
              </a:rPr>
              <a:t> </a:t>
            </a:r>
            <a:r>
              <a:rPr lang="en-US" sz="1000" dirty="0" err="1">
                <a:effectLst/>
              </a:rPr>
              <a:t>Elizur</a:t>
            </a:r>
            <a:r>
              <a:rPr lang="en-US" sz="1000" dirty="0">
                <a:effectLst/>
              </a:rPr>
              <a:t>. “Quality of Life of Food-Allergic Patients Before, During, and After Oral Immunotherapy.” </a:t>
            </a:r>
            <a:r>
              <a:rPr lang="en-US" sz="1000" i="1" dirty="0">
                <a:effectLst/>
              </a:rPr>
              <a:t>The Journal of Allergy and Clinical Immunology: In Practice</a:t>
            </a:r>
            <a:r>
              <a:rPr lang="en-US" sz="1000" dirty="0">
                <a:effectLst/>
              </a:rPr>
              <a:t> 7, no. 2 (February 2019): 429-436.e2. </a:t>
            </a:r>
            <a:r>
              <a:rPr lang="en-US" sz="1000" dirty="0">
                <a:effectLst/>
                <a:hlinkClick r:id="rId6"/>
              </a:rPr>
              <a:t>https://doi.org/10.1016/j.jaip.2018.06.016</a:t>
            </a:r>
            <a:r>
              <a:rPr lang="en-US" sz="1000" dirty="0">
                <a:effectLst/>
              </a:rPr>
              <a:t>.</a:t>
            </a:r>
          </a:p>
          <a:p>
            <a:r>
              <a:rPr lang="en-US" sz="1000" dirty="0">
                <a:effectLst/>
              </a:rPr>
              <a:t>6. </a:t>
            </a:r>
            <a:r>
              <a:rPr lang="en-US" sz="1000" dirty="0" err="1">
                <a:effectLst/>
              </a:rPr>
              <a:t>Greenhawt</a:t>
            </a:r>
            <a:r>
              <a:rPr lang="en-US" sz="1000" dirty="0">
                <a:effectLst/>
              </a:rPr>
              <a:t>, Matthew, Rebekah Marsh, Hannah Gilbert, Scott </a:t>
            </a:r>
            <a:r>
              <a:rPr lang="en-US" sz="1000" dirty="0" err="1">
                <a:effectLst/>
              </a:rPr>
              <a:t>Sicherer</a:t>
            </a:r>
            <a:r>
              <a:rPr lang="en-US" sz="1000" dirty="0">
                <a:effectLst/>
              </a:rPr>
              <a:t>, Audrey </a:t>
            </a:r>
            <a:r>
              <a:rPr lang="en-US" sz="1000" dirty="0" err="1">
                <a:effectLst/>
              </a:rPr>
              <a:t>DunnGalvin</a:t>
            </a:r>
            <a:r>
              <a:rPr lang="en-US" sz="1000" dirty="0">
                <a:effectLst/>
              </a:rPr>
              <a:t>, and Dan Matlock. “Understanding Caregiver Goals, Benefits, and Acceptable Risks of Peanut Allergy Therapies.” </a:t>
            </a:r>
            <a:r>
              <a:rPr lang="en-US" sz="1000" i="1" dirty="0">
                <a:effectLst/>
              </a:rPr>
              <a:t>Annals of Allergy, Asthma &amp; Immunology</a:t>
            </a:r>
            <a:r>
              <a:rPr lang="en-US" sz="1000" dirty="0">
                <a:effectLst/>
              </a:rPr>
              <a:t> 121, no. 5 (November 2018): 575–79. </a:t>
            </a:r>
            <a:r>
              <a:rPr lang="en-US" sz="1000" dirty="0">
                <a:effectLst/>
                <a:hlinkClick r:id="rId7"/>
              </a:rPr>
              <a:t>https://doi.org/10.1016/j.anai.2018.06.018</a:t>
            </a:r>
            <a:r>
              <a:rPr lang="en-US" sz="1000" dirty="0">
                <a:effectLst/>
              </a:rPr>
              <a:t>.</a:t>
            </a:r>
          </a:p>
          <a:p>
            <a:r>
              <a:rPr lang="en-US" sz="1000" dirty="0">
                <a:effectLst/>
              </a:rPr>
              <a:t>7. Herlihy, Lauren, Edwin H. Kim, A. Wesley Burks, Holly Barber, </a:t>
            </a:r>
            <a:r>
              <a:rPr lang="en-US" sz="1000" dirty="0" err="1">
                <a:effectLst/>
              </a:rPr>
              <a:t>Quindelyn</a:t>
            </a:r>
            <a:r>
              <a:rPr lang="en-US" sz="1000" dirty="0">
                <a:effectLst/>
              </a:rPr>
              <a:t> Cook, Luanna Yang, Deanna Hamilton, and Brian P. Vickery. “Five-Year Follow-up of Early Intervention Peanut Oral Immunotherapy.” </a:t>
            </a:r>
            <a:r>
              <a:rPr lang="en-US" sz="1000" i="1" dirty="0">
                <a:effectLst/>
              </a:rPr>
              <a:t>The Journal of Allergy and Clinical Immunology: In Practice</a:t>
            </a:r>
            <a:r>
              <a:rPr lang="en-US" sz="1000" dirty="0">
                <a:effectLst/>
              </a:rPr>
              <a:t> 9, no. 1 (January 2021): 514–17. </a:t>
            </a:r>
            <a:r>
              <a:rPr lang="en-US" sz="1000" dirty="0">
                <a:effectLst/>
                <a:hlinkClick r:id="rId8"/>
              </a:rPr>
              <a:t>https://doi.org/10.1016/j.jaip.2020.07.009</a:t>
            </a:r>
            <a:r>
              <a:rPr lang="en-US" sz="1000" dirty="0">
                <a:effectLst/>
              </a:rPr>
              <a:t>.</a:t>
            </a:r>
          </a:p>
          <a:p>
            <a:r>
              <a:rPr lang="en-US" sz="1000" dirty="0">
                <a:effectLst/>
              </a:rPr>
              <a:t>8. Hill, David A., Jesse W. Dudley, and Jonathan M. </a:t>
            </a:r>
            <a:r>
              <a:rPr lang="en-US" sz="1000" dirty="0" err="1">
                <a:effectLst/>
              </a:rPr>
              <a:t>Spergel</a:t>
            </a:r>
            <a:r>
              <a:rPr lang="en-US" sz="1000" dirty="0">
                <a:effectLst/>
              </a:rPr>
              <a:t>. “The Prevalence of Eosinophilic Esophagitis in Pediatric Patients with </a:t>
            </a:r>
            <a:r>
              <a:rPr lang="en-US" sz="1000" dirty="0" err="1">
                <a:effectLst/>
              </a:rPr>
              <a:t>IgE</a:t>
            </a:r>
            <a:r>
              <a:rPr lang="en-US" sz="1000" dirty="0">
                <a:effectLst/>
              </a:rPr>
              <a:t>-Mediated Food Allergy.” </a:t>
            </a:r>
            <a:r>
              <a:rPr lang="en-US" sz="1000" i="1" dirty="0">
                <a:effectLst/>
              </a:rPr>
              <a:t>The Journal of Allergy and Clinical Immunology: In Practice</a:t>
            </a:r>
            <a:r>
              <a:rPr lang="en-US" sz="1000" dirty="0">
                <a:effectLst/>
              </a:rPr>
              <a:t> 5, no. 2 (March 2017): 369–75. </a:t>
            </a:r>
            <a:r>
              <a:rPr lang="en-US" sz="1000" dirty="0">
                <a:effectLst/>
                <a:hlinkClick r:id="rId9"/>
              </a:rPr>
              <a:t>https://doi.org/10.1016/j.jaip.2016.11.020</a:t>
            </a:r>
            <a:r>
              <a:rPr lang="en-US" sz="1000" dirty="0">
                <a:effectLst/>
              </a:rPr>
              <a:t>.</a:t>
            </a:r>
          </a:p>
          <a:p>
            <a:r>
              <a:rPr lang="en-US" sz="1000" dirty="0">
                <a:effectLst/>
              </a:rPr>
              <a:t>9. </a:t>
            </a:r>
            <a:r>
              <a:rPr lang="en-US" sz="1000" dirty="0" err="1">
                <a:effectLst/>
              </a:rPr>
              <a:t>Kulis</a:t>
            </a:r>
            <a:r>
              <a:rPr lang="en-US" sz="1000" dirty="0">
                <a:effectLst/>
              </a:rPr>
              <a:t>, Michael D., Sarita U. Patil, Erik </a:t>
            </a:r>
            <a:r>
              <a:rPr lang="en-US" sz="1000" dirty="0" err="1">
                <a:effectLst/>
              </a:rPr>
              <a:t>Wambre</a:t>
            </a:r>
            <a:r>
              <a:rPr lang="en-US" sz="1000" dirty="0">
                <a:effectLst/>
              </a:rPr>
              <a:t>, and Brian P. Vickery. “Immune Mechanisms of Oral Immunotherapy.” </a:t>
            </a:r>
            <a:r>
              <a:rPr lang="en-US" sz="1000" i="1" dirty="0">
                <a:effectLst/>
              </a:rPr>
              <a:t>Journal of Allergy and Clinical Immunology</a:t>
            </a:r>
            <a:r>
              <a:rPr lang="en-US" sz="1000" dirty="0">
                <a:effectLst/>
              </a:rPr>
              <a:t> 141, no. 2 (February 2018): 491–98. </a:t>
            </a:r>
            <a:r>
              <a:rPr lang="en-US" sz="1000" dirty="0">
                <a:effectLst/>
                <a:hlinkClick r:id="rId10"/>
              </a:rPr>
              <a:t>https://doi.org/10.1016/j.jaci.2017.12.979</a:t>
            </a:r>
            <a:r>
              <a:rPr lang="en-US" sz="1000" dirty="0">
                <a:effectLst/>
              </a:rPr>
              <a:t>.</a:t>
            </a:r>
          </a:p>
          <a:p>
            <a:r>
              <a:rPr lang="en-US" sz="1000" dirty="0">
                <a:effectLst/>
              </a:rPr>
              <a:t>10. Lee, Ashley Sang </a:t>
            </a:r>
            <a:r>
              <a:rPr lang="en-US" sz="1000" dirty="0" err="1">
                <a:effectLst/>
              </a:rPr>
              <a:t>Eun</a:t>
            </a:r>
            <a:r>
              <a:rPr lang="en-US" sz="1000" dirty="0">
                <a:effectLst/>
              </a:rPr>
              <a:t>, Mary Grace Baker, Amanda L. Cox, Roxanne C. Oriel, Angela </a:t>
            </a:r>
            <a:r>
              <a:rPr lang="en-US" sz="1000" dirty="0" err="1">
                <a:effectLst/>
              </a:rPr>
              <a:t>Tsuang</a:t>
            </a:r>
            <a:r>
              <a:rPr lang="en-US" sz="1000" dirty="0">
                <a:effectLst/>
              </a:rPr>
              <a:t>, Scott H. </a:t>
            </a:r>
            <a:r>
              <a:rPr lang="en-US" sz="1000" dirty="0" err="1">
                <a:effectLst/>
              </a:rPr>
              <a:t>Sicherer</a:t>
            </a:r>
            <a:r>
              <a:rPr lang="en-US" sz="1000" dirty="0">
                <a:effectLst/>
              </a:rPr>
              <a:t>, and Jacob D. </a:t>
            </a:r>
            <a:r>
              <a:rPr lang="en-US" sz="1000" dirty="0" err="1">
                <a:effectLst/>
              </a:rPr>
              <a:t>Kattan</a:t>
            </a:r>
            <a:r>
              <a:rPr lang="en-US" sz="1000" dirty="0">
                <a:effectLst/>
              </a:rPr>
              <a:t>. “Long-Term Follow-up of Children Who Achieved Sustained Unresponsiveness after Peanut Oral Immunotherapy.” </a:t>
            </a:r>
            <a:r>
              <a:rPr lang="en-US" sz="1000" i="1" dirty="0">
                <a:effectLst/>
              </a:rPr>
              <a:t>The Journal of Allergy and Clinical Immunology: In Practice</a:t>
            </a:r>
            <a:r>
              <a:rPr lang="en-US" sz="1000" dirty="0">
                <a:effectLst/>
              </a:rPr>
              <a:t>, October 2023, S2213219823011376. </a:t>
            </a:r>
            <a:r>
              <a:rPr lang="en-US" sz="1000" dirty="0">
                <a:effectLst/>
                <a:hlinkClick r:id="rId11"/>
              </a:rPr>
              <a:t>https://doi.org/10.1016/j.jaip.2023.10.020</a:t>
            </a:r>
            <a:r>
              <a:rPr lang="en-US" sz="1000" dirty="0">
                <a:effectLst/>
              </a:rPr>
              <a:t>.</a:t>
            </a:r>
          </a:p>
          <a:p>
            <a:r>
              <a:rPr lang="en-US" sz="1000" dirty="0">
                <a:effectLst/>
              </a:rPr>
              <a:t>11. </a:t>
            </a:r>
            <a:r>
              <a:rPr lang="en-US" sz="1000" dirty="0" err="1">
                <a:effectLst/>
              </a:rPr>
              <a:t>McLenon</a:t>
            </a:r>
            <a:r>
              <a:rPr lang="en-US" sz="1000" dirty="0">
                <a:effectLst/>
              </a:rPr>
              <a:t>, Jennifer, and Mary A.M. Rogers. “The Fear of Needles: A Systematic Review and Meta‐analysis.” </a:t>
            </a:r>
            <a:r>
              <a:rPr lang="en-US" sz="1000" i="1" dirty="0">
                <a:effectLst/>
              </a:rPr>
              <a:t>Journal of Advanced Nursing</a:t>
            </a:r>
            <a:r>
              <a:rPr lang="en-US" sz="1000" dirty="0">
                <a:effectLst/>
              </a:rPr>
              <a:t> 75, no. 1 (January 2019): 30–42. </a:t>
            </a:r>
            <a:r>
              <a:rPr lang="en-US" sz="1000" dirty="0">
                <a:effectLst/>
                <a:hlinkClick r:id="rId12"/>
              </a:rPr>
              <a:t>https://doi.org/10.1111/jan.13818</a:t>
            </a:r>
            <a:r>
              <a:rPr lang="en-US" sz="1000" dirty="0">
                <a:effectLst/>
              </a:rPr>
              <a:t>.</a:t>
            </a:r>
          </a:p>
          <a:p>
            <a:r>
              <a:rPr lang="en-US" sz="1000" dirty="0">
                <a:effectLst/>
              </a:rPr>
              <a:t>12. Mori, Francesca, Mattia </a:t>
            </a:r>
            <a:r>
              <a:rPr lang="en-US" sz="1000" dirty="0" err="1">
                <a:effectLst/>
              </a:rPr>
              <a:t>Giovannini</a:t>
            </a:r>
            <a:r>
              <a:rPr lang="en-US" sz="1000" dirty="0">
                <a:effectLst/>
              </a:rPr>
              <a:t>, Simona </a:t>
            </a:r>
            <a:r>
              <a:rPr lang="en-US" sz="1000" dirty="0" err="1">
                <a:effectLst/>
              </a:rPr>
              <a:t>Barni</a:t>
            </a:r>
            <a:r>
              <a:rPr lang="en-US" sz="1000" dirty="0">
                <a:effectLst/>
              </a:rPr>
              <a:t>, Rodrigo Jiménez-</a:t>
            </a:r>
            <a:r>
              <a:rPr lang="en-US" sz="1000" dirty="0" err="1">
                <a:effectLst/>
              </a:rPr>
              <a:t>Saiz</a:t>
            </a:r>
            <a:r>
              <a:rPr lang="en-US" sz="1000" dirty="0">
                <a:effectLst/>
              </a:rPr>
              <a:t>, Daniel </a:t>
            </a:r>
            <a:r>
              <a:rPr lang="en-US" sz="1000" dirty="0" err="1">
                <a:effectLst/>
              </a:rPr>
              <a:t>Munblit</a:t>
            </a:r>
            <a:r>
              <a:rPr lang="en-US" sz="1000" dirty="0">
                <a:effectLst/>
              </a:rPr>
              <a:t>, </a:t>
            </a:r>
            <a:r>
              <a:rPr lang="en-US" sz="1000" dirty="0" err="1">
                <a:effectLst/>
              </a:rPr>
              <a:t>Benedetta</a:t>
            </a:r>
            <a:r>
              <a:rPr lang="en-US" sz="1000" dirty="0">
                <a:effectLst/>
              </a:rPr>
              <a:t> </a:t>
            </a:r>
            <a:r>
              <a:rPr lang="en-US" sz="1000" dirty="0" err="1">
                <a:effectLst/>
              </a:rPr>
              <a:t>Biagioni</a:t>
            </a:r>
            <a:r>
              <a:rPr lang="en-US" sz="1000" dirty="0">
                <a:effectLst/>
              </a:rPr>
              <a:t>, Giulia </a:t>
            </a:r>
            <a:r>
              <a:rPr lang="en-US" sz="1000" dirty="0" err="1">
                <a:effectLst/>
              </a:rPr>
              <a:t>Liccioli</a:t>
            </a:r>
            <a:r>
              <a:rPr lang="en-US" sz="1000" dirty="0">
                <a:effectLst/>
              </a:rPr>
              <a:t>, et al. “Oral Immunotherapy for Food-Allergic Children: A Pro-Con Debate.” </a:t>
            </a:r>
            <a:r>
              <a:rPr lang="en-US" sz="1000" i="1" dirty="0">
                <a:effectLst/>
              </a:rPr>
              <a:t>Frontiers in Immunology</a:t>
            </a:r>
            <a:r>
              <a:rPr lang="en-US" sz="1000" dirty="0">
                <a:effectLst/>
              </a:rPr>
              <a:t> 12 (September 28, 2021): 636612. </a:t>
            </a:r>
            <a:r>
              <a:rPr lang="en-US" sz="1000" dirty="0">
                <a:effectLst/>
                <a:hlinkClick r:id="rId13"/>
              </a:rPr>
              <a:t>https://doi.org/10.3389/fimmu.2021.636612</a:t>
            </a:r>
            <a:r>
              <a:rPr lang="en-US" sz="1000" dirty="0">
                <a:effectLst/>
              </a:rPr>
              <a:t>.</a:t>
            </a:r>
          </a:p>
          <a:p>
            <a:r>
              <a:rPr lang="en-US" sz="1000" dirty="0">
                <a:effectLst/>
              </a:rPr>
              <a:t>13. </a:t>
            </a:r>
            <a:r>
              <a:rPr lang="en-US" sz="1000" dirty="0" err="1">
                <a:effectLst/>
              </a:rPr>
              <a:t>Nurmatov</a:t>
            </a:r>
            <a:r>
              <a:rPr lang="en-US" sz="1000" dirty="0">
                <a:effectLst/>
              </a:rPr>
              <a:t>, U., S. </a:t>
            </a:r>
            <a:r>
              <a:rPr lang="en-US" sz="1000" dirty="0" err="1">
                <a:effectLst/>
              </a:rPr>
              <a:t>Dhami</a:t>
            </a:r>
            <a:r>
              <a:rPr lang="en-US" sz="1000" dirty="0">
                <a:effectLst/>
              </a:rPr>
              <a:t>, S. </a:t>
            </a:r>
            <a:r>
              <a:rPr lang="en-US" sz="1000" dirty="0" err="1">
                <a:effectLst/>
              </a:rPr>
              <a:t>Arasi</a:t>
            </a:r>
            <a:r>
              <a:rPr lang="en-US" sz="1000" dirty="0">
                <a:effectLst/>
              </a:rPr>
              <a:t>, G. B. </a:t>
            </a:r>
            <a:r>
              <a:rPr lang="en-US" sz="1000" dirty="0" err="1">
                <a:effectLst/>
              </a:rPr>
              <a:t>Pajno</a:t>
            </a:r>
            <a:r>
              <a:rPr lang="en-US" sz="1000" dirty="0">
                <a:effectLst/>
              </a:rPr>
              <a:t>, M. Fernandez‐Rivas, A. </a:t>
            </a:r>
            <a:r>
              <a:rPr lang="en-US" sz="1000" dirty="0" err="1">
                <a:effectLst/>
              </a:rPr>
              <a:t>Muraro</a:t>
            </a:r>
            <a:r>
              <a:rPr lang="en-US" sz="1000" dirty="0">
                <a:effectLst/>
              </a:rPr>
              <a:t>, G. Roberts, et al. “Allergen Immunotherapy for </a:t>
            </a:r>
            <a:r>
              <a:rPr lang="en-US" sz="1000" dirty="0" err="1">
                <a:effectLst/>
              </a:rPr>
              <a:t>IgE</a:t>
            </a:r>
            <a:r>
              <a:rPr lang="en-US" sz="1000" dirty="0">
                <a:effectLst/>
              </a:rPr>
              <a:t>‐mediated Food Allergy: A Systematic Review and Meta‐analysis.” </a:t>
            </a:r>
            <a:r>
              <a:rPr lang="en-US" sz="1000" i="1" dirty="0">
                <a:effectLst/>
              </a:rPr>
              <a:t>Allergy</a:t>
            </a:r>
            <a:r>
              <a:rPr lang="en-US" sz="1000" dirty="0">
                <a:effectLst/>
              </a:rPr>
              <a:t> 72, no. 8 (August 2017): 1133–47. </a:t>
            </a:r>
            <a:r>
              <a:rPr lang="en-US" sz="1000" dirty="0">
                <a:effectLst/>
                <a:hlinkClick r:id="rId14"/>
              </a:rPr>
              <a:t>https://doi.org/10.1111/all.13124</a:t>
            </a:r>
            <a:r>
              <a:rPr lang="en-US" sz="1000" dirty="0">
                <a:effectLst/>
              </a:rPr>
              <a:t>.</a:t>
            </a:r>
          </a:p>
          <a:p>
            <a:r>
              <a:rPr lang="en-US" sz="1000" dirty="0">
                <a:effectLst/>
              </a:rPr>
              <a:t>14. Perrett, Kirsten P., </a:t>
            </a:r>
            <a:r>
              <a:rPr lang="en-US" sz="1000" dirty="0" err="1">
                <a:effectLst/>
              </a:rPr>
              <a:t>Sayantani</a:t>
            </a:r>
            <a:r>
              <a:rPr lang="en-US" sz="1000" dirty="0">
                <a:effectLst/>
              </a:rPr>
              <a:t> B. </a:t>
            </a:r>
            <a:r>
              <a:rPr lang="en-US" sz="1000" dirty="0" err="1">
                <a:effectLst/>
              </a:rPr>
              <a:t>Sindher</a:t>
            </a:r>
            <a:r>
              <a:rPr lang="en-US" sz="1000" dirty="0">
                <a:effectLst/>
              </a:rPr>
              <a:t>, Philippe Begin, Josiah Shanks, and </a:t>
            </a:r>
            <a:r>
              <a:rPr lang="en-US" sz="1000" dirty="0" err="1">
                <a:effectLst/>
              </a:rPr>
              <a:t>Arnon</a:t>
            </a:r>
            <a:r>
              <a:rPr lang="en-US" sz="1000" dirty="0">
                <a:effectLst/>
              </a:rPr>
              <a:t> </a:t>
            </a:r>
            <a:r>
              <a:rPr lang="en-US" sz="1000" dirty="0" err="1">
                <a:effectLst/>
              </a:rPr>
              <a:t>Elizur</a:t>
            </a:r>
            <a:r>
              <a:rPr lang="en-US" sz="1000" dirty="0">
                <a:effectLst/>
              </a:rPr>
              <a:t>. “Advances, Practical Implementation, and Unmet Needs Regarding Oral Immunotherapy for Food Allergy.” </a:t>
            </a:r>
            <a:r>
              <a:rPr lang="en-US" sz="1000" i="1" dirty="0">
                <a:effectLst/>
              </a:rPr>
              <a:t>The Journal of Allergy and Clinical Immunology: In Practice</a:t>
            </a:r>
            <a:r>
              <a:rPr lang="en-US" sz="1000" dirty="0">
                <a:effectLst/>
              </a:rPr>
              <a:t> 10, no. 1 (January 2022): 19–33. </a:t>
            </a:r>
            <a:r>
              <a:rPr lang="en-US" sz="1000" dirty="0">
                <a:effectLst/>
                <a:hlinkClick r:id="rId15"/>
              </a:rPr>
              <a:t>https://doi.org/10.1016/j.jaip.2021.10.070</a:t>
            </a:r>
            <a:r>
              <a:rPr lang="en-US" sz="1000" dirty="0">
                <a:effectLst/>
              </a:rPr>
              <a:t>.</a:t>
            </a:r>
          </a:p>
          <a:p>
            <a:r>
              <a:rPr lang="en-US" sz="1000" dirty="0">
                <a:effectLst/>
              </a:rPr>
              <a:t>15. Shaker, Marcus, Edmond S. Chan, Jennifer L.P. </a:t>
            </a:r>
            <a:r>
              <a:rPr lang="en-US" sz="1000" dirty="0" err="1">
                <a:effectLst/>
              </a:rPr>
              <a:t>Protudjer</a:t>
            </a:r>
            <a:r>
              <a:rPr lang="en-US" sz="1000" dirty="0">
                <a:effectLst/>
              </a:rPr>
              <a:t>, Lianne </a:t>
            </a:r>
            <a:r>
              <a:rPr lang="en-US" sz="1000" dirty="0" err="1">
                <a:effectLst/>
              </a:rPr>
              <a:t>Soller</a:t>
            </a:r>
            <a:r>
              <a:rPr lang="en-US" sz="1000" dirty="0">
                <a:effectLst/>
              </a:rPr>
              <a:t>, Elissa M. Abrams, and Matthew </a:t>
            </a:r>
            <a:r>
              <a:rPr lang="en-US" sz="1000" dirty="0" err="1">
                <a:effectLst/>
              </a:rPr>
              <a:t>Greenhawt</a:t>
            </a:r>
            <a:r>
              <a:rPr lang="en-US" sz="1000" dirty="0">
                <a:effectLst/>
              </a:rPr>
              <a:t>. “The Cost-Effectiveness of Preschool Peanut Oral Immunotherapy in the Real-World Setting.” </a:t>
            </a:r>
            <a:r>
              <a:rPr lang="en-US" sz="1000" i="1" dirty="0">
                <a:effectLst/>
              </a:rPr>
              <a:t>The Journal of Allergy and Clinical Immunology: In Practice</a:t>
            </a:r>
            <a:r>
              <a:rPr lang="en-US" sz="1000" dirty="0">
                <a:effectLst/>
              </a:rPr>
              <a:t> 9, no. 7 (July 2021): 2876-2884.e4. </a:t>
            </a:r>
            <a:r>
              <a:rPr lang="en-US" sz="1000" dirty="0">
                <a:effectLst/>
                <a:hlinkClick r:id="rId16"/>
              </a:rPr>
              <a:t>https://doi.org/10.1016/j.jaip.2021.02.058</a:t>
            </a:r>
            <a:r>
              <a:rPr lang="en-US" sz="1000" dirty="0">
                <a:effectLst/>
              </a:rPr>
              <a:t>.</a:t>
            </a:r>
          </a:p>
          <a:p>
            <a:r>
              <a:rPr lang="en-US" sz="1000" dirty="0">
                <a:effectLst/>
              </a:rPr>
              <a:t>16. </a:t>
            </a:r>
            <a:r>
              <a:rPr lang="en-US" sz="1000" dirty="0" err="1">
                <a:effectLst/>
              </a:rPr>
              <a:t>Slavin</a:t>
            </a:r>
            <a:r>
              <a:rPr lang="en-US" sz="1000" dirty="0">
                <a:effectLst/>
              </a:rPr>
              <a:t>, Raymond G., Caterina </a:t>
            </a:r>
            <a:r>
              <a:rPr lang="en-US" sz="1000" dirty="0" err="1">
                <a:effectLst/>
              </a:rPr>
              <a:t>Ferioli</a:t>
            </a:r>
            <a:r>
              <a:rPr lang="en-US" sz="1000" dirty="0">
                <a:effectLst/>
              </a:rPr>
              <a:t>, Stacey J. Tannenbaum, Carmen Martin, Martin </a:t>
            </a:r>
            <a:r>
              <a:rPr lang="en-US" sz="1000" dirty="0" err="1">
                <a:effectLst/>
              </a:rPr>
              <a:t>Blogg</a:t>
            </a:r>
            <a:r>
              <a:rPr lang="en-US" sz="1000" dirty="0">
                <a:effectLst/>
              </a:rPr>
              <a:t>, and Philip J. Lowe. “Asthma Symptom Re-Emergence after Omalizumab Withdrawal Correlates Well with Increasing </a:t>
            </a:r>
            <a:r>
              <a:rPr lang="en-US" sz="1000" dirty="0" err="1">
                <a:effectLst/>
              </a:rPr>
              <a:t>IgE</a:t>
            </a:r>
            <a:r>
              <a:rPr lang="en-US" sz="1000" dirty="0">
                <a:effectLst/>
              </a:rPr>
              <a:t> and Decreasing Pharmacokinetic Concentrations.” </a:t>
            </a:r>
            <a:r>
              <a:rPr lang="en-US" sz="1000" i="1" dirty="0">
                <a:effectLst/>
              </a:rPr>
              <a:t>Journal of Allergy and Clinical Immunology</a:t>
            </a:r>
            <a:r>
              <a:rPr lang="en-US" sz="1000" dirty="0">
                <a:effectLst/>
              </a:rPr>
              <a:t> 123, no. 1 (January 2009): 107-113.e3. </a:t>
            </a:r>
            <a:r>
              <a:rPr lang="en-US" sz="1000" dirty="0">
                <a:effectLst/>
                <a:hlinkClick r:id="rId17"/>
              </a:rPr>
              <a:t>https://doi.org/10.1016/j.jaci.2008.09.050</a:t>
            </a:r>
            <a:r>
              <a:rPr lang="en-US" sz="1000" dirty="0">
                <a:effectLst/>
              </a:rPr>
              <a:t>.</a:t>
            </a:r>
          </a:p>
          <a:p>
            <a:r>
              <a:rPr lang="en-US" sz="1000" dirty="0">
                <a:effectLst/>
              </a:rPr>
              <a:t>17. Vickery, Brian P., Jelena P. Berglund, Caitlin M. Burk, Jason P. Fine, Edwin H. Kim, Jung In Kim, Corinne A. </a:t>
            </a:r>
            <a:r>
              <a:rPr lang="en-US" sz="1000" dirty="0" err="1">
                <a:effectLst/>
              </a:rPr>
              <a:t>Keet</a:t>
            </a:r>
            <a:r>
              <a:rPr lang="en-US" sz="1000" dirty="0">
                <a:effectLst/>
              </a:rPr>
              <a:t>, et al. “Early Oral Immunotherapy in Peanut-Allergic Preschool Children Is Safe and Highly Effective.” </a:t>
            </a:r>
            <a:r>
              <a:rPr lang="en-US" sz="1000" i="1" dirty="0">
                <a:effectLst/>
              </a:rPr>
              <a:t>Journal of Allergy and Clinical Immunology</a:t>
            </a:r>
            <a:r>
              <a:rPr lang="en-US" sz="1000" dirty="0">
                <a:effectLst/>
              </a:rPr>
              <a:t> 139, no. 1 (January 2017): 173-181.e8. </a:t>
            </a:r>
            <a:r>
              <a:rPr lang="en-US" sz="1000" dirty="0">
                <a:effectLst/>
                <a:hlinkClick r:id="rId18"/>
              </a:rPr>
              <a:t>https://doi.org/10.1016/j.jaci.2016.05.027</a:t>
            </a:r>
            <a:r>
              <a:rPr lang="en-US" sz="1000" dirty="0">
                <a:effectLst/>
              </a:rPr>
              <a:t>.</a:t>
            </a:r>
          </a:p>
          <a:p>
            <a:r>
              <a:rPr lang="en-US" sz="1000" dirty="0">
                <a:effectLst/>
              </a:rPr>
              <a:t>18. Worm, </a:t>
            </a:r>
            <a:r>
              <a:rPr lang="en-US" sz="1000" dirty="0" err="1">
                <a:effectLst/>
              </a:rPr>
              <a:t>Margitta</a:t>
            </a:r>
            <a:r>
              <a:rPr lang="en-US" sz="1000" dirty="0">
                <a:effectLst/>
              </a:rPr>
              <a:t>, Eric L. Simpson, Diamant </a:t>
            </a:r>
            <a:r>
              <a:rPr lang="en-US" sz="1000" dirty="0" err="1">
                <a:effectLst/>
              </a:rPr>
              <a:t>Thaçi</a:t>
            </a:r>
            <a:r>
              <a:rPr lang="en-US" sz="1000" dirty="0">
                <a:effectLst/>
              </a:rPr>
              <a:t>, Robert Bissonnette, Jean-Philippe </a:t>
            </a:r>
            <a:r>
              <a:rPr lang="en-US" sz="1000" dirty="0" err="1">
                <a:effectLst/>
              </a:rPr>
              <a:t>Lacour</a:t>
            </a:r>
            <a:r>
              <a:rPr lang="en-US" sz="1000" dirty="0">
                <a:effectLst/>
              </a:rPr>
              <a:t>, Stefan </a:t>
            </a:r>
            <a:r>
              <a:rPr lang="en-US" sz="1000" dirty="0" err="1">
                <a:effectLst/>
              </a:rPr>
              <a:t>Beissert</a:t>
            </a:r>
            <a:r>
              <a:rPr lang="en-US" sz="1000" dirty="0">
                <a:effectLst/>
              </a:rPr>
              <a:t>, Makoto Kawashima, et al. “Efficacy and Safety of Multiple Dupilumab Dose Regimens After Initial Successful Treatment in Patients With Atopic Dermatitis: A Randomized Clinical Trial.” </a:t>
            </a:r>
            <a:r>
              <a:rPr lang="en-US" sz="1000" i="1" dirty="0">
                <a:effectLst/>
              </a:rPr>
              <a:t>JAMA Dermatology</a:t>
            </a:r>
            <a:r>
              <a:rPr lang="en-US" sz="1000" dirty="0">
                <a:effectLst/>
              </a:rPr>
              <a:t> 156, no. 2 (February 1, 2020): 131. </a:t>
            </a:r>
            <a:r>
              <a:rPr lang="en-US" sz="1000" dirty="0">
                <a:effectLst/>
                <a:hlinkClick r:id="rId19"/>
              </a:rPr>
              <a:t>https://doi.org/10.1001/jamadermatol.2019.3617</a:t>
            </a:r>
            <a:r>
              <a:rPr lang="en-US" sz="1000" dirty="0">
                <a:effectLst/>
              </a:rPr>
              <a:t>.</a:t>
            </a:r>
          </a:p>
        </p:txBody>
      </p:sp>
    </p:spTree>
    <p:extLst>
      <p:ext uri="{BB962C8B-B14F-4D97-AF65-F5344CB8AC3E}">
        <p14:creationId xmlns:p14="http://schemas.microsoft.com/office/powerpoint/2010/main" val="292163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7FDF2-16ED-90A2-CAE4-3FB043CB3696}"/>
              </a:ext>
            </a:extLst>
          </p:cNvPr>
          <p:cNvSpPr>
            <a:spLocks noGrp="1"/>
          </p:cNvSpPr>
          <p:nvPr>
            <p:ph type="title"/>
          </p:nvPr>
        </p:nvSpPr>
        <p:spPr>
          <a:xfrm>
            <a:off x="808638" y="386930"/>
            <a:ext cx="9236700" cy="1188950"/>
          </a:xfrm>
        </p:spPr>
        <p:txBody>
          <a:bodyPr anchor="b">
            <a:normAutofit/>
          </a:bodyPr>
          <a:lstStyle/>
          <a:p>
            <a:r>
              <a:rPr lang="en-US" sz="5400"/>
              <a:t>Rebuttal: Adverse Reactions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A3B7A5-AF9A-3348-37DA-B4E383D191B5}"/>
              </a:ext>
            </a:extLst>
          </p:cNvPr>
          <p:cNvSpPr>
            <a:spLocks noGrp="1"/>
          </p:cNvSpPr>
          <p:nvPr>
            <p:ph idx="1"/>
          </p:nvPr>
        </p:nvSpPr>
        <p:spPr>
          <a:xfrm>
            <a:off x="808638" y="2915393"/>
            <a:ext cx="10143668" cy="3435531"/>
          </a:xfrm>
        </p:spPr>
        <p:txBody>
          <a:bodyPr anchor="ctr">
            <a:normAutofit/>
          </a:bodyPr>
          <a:lstStyle/>
          <a:p>
            <a:r>
              <a:rPr lang="en-US" sz="1800" dirty="0"/>
              <a:t>OIT is commonly known to be associated with adverse reactions. </a:t>
            </a:r>
          </a:p>
          <a:p>
            <a:pPr lvl="1"/>
            <a:r>
              <a:rPr lang="en-US" sz="1800" dirty="0"/>
              <a:t>For example: 96.4% of patients in the PALISADE trial experienced “1 or more adverse reaction” during dose increases and 87.1% experienced adverse reactions during maintenance. </a:t>
            </a:r>
          </a:p>
          <a:p>
            <a:pPr lvl="1"/>
            <a:r>
              <a:rPr lang="en-US" sz="1800" i="1" u="sng" dirty="0"/>
              <a:t>Chu et al, 2019:</a:t>
            </a:r>
            <a:r>
              <a:rPr lang="en-US" sz="1800" i="1" dirty="0"/>
              <a:t> </a:t>
            </a:r>
            <a:r>
              <a:rPr lang="en-US" sz="1800" dirty="0"/>
              <a:t>In the Peanut Allergen immunotherapy, Clarifying the Evidence (PACE) systematic review and meta-analysis, concluded that OIT increased anaphylaxis risk, frequency and epinephrine use...</a:t>
            </a:r>
          </a:p>
          <a:p>
            <a:r>
              <a:rPr lang="en-US" sz="1800" dirty="0"/>
              <a:t>However!</a:t>
            </a:r>
          </a:p>
          <a:p>
            <a:pPr lvl="1"/>
            <a:r>
              <a:rPr lang="en-US" sz="1800" dirty="0"/>
              <a:t>Most adverse reactions are either subjective or mild. </a:t>
            </a:r>
          </a:p>
          <a:p>
            <a:pPr lvl="1"/>
            <a:r>
              <a:rPr lang="en-US" sz="1800" dirty="0"/>
              <a:t>Adverse events are more likely to occur during </a:t>
            </a:r>
            <a:r>
              <a:rPr lang="en-US" sz="1800" dirty="0" err="1"/>
              <a:t>updosing</a:t>
            </a:r>
            <a:r>
              <a:rPr lang="en-US" sz="1800" dirty="0"/>
              <a:t>, which is done in a supervised environment.</a:t>
            </a:r>
          </a:p>
          <a:p>
            <a:r>
              <a:rPr lang="en-US" sz="1800" dirty="0"/>
              <a:t>Biologics are not without adverse reactions or long-term risks, either.</a:t>
            </a:r>
          </a:p>
          <a:p>
            <a:pPr lvl="1"/>
            <a:endParaRPr lang="en-US" sz="1700" dirty="0"/>
          </a:p>
          <a:p>
            <a:pPr lvl="1"/>
            <a:endParaRPr lang="en-US" sz="1700" dirty="0"/>
          </a:p>
          <a:p>
            <a:endParaRPr lang="en-US" sz="1700" dirty="0"/>
          </a:p>
          <a:p>
            <a:pPr lvl="1"/>
            <a:endParaRPr lang="en-US" sz="1700" dirty="0"/>
          </a:p>
          <a:p>
            <a:pPr lvl="1"/>
            <a:endParaRPr lang="en-US" sz="1700" dirty="0"/>
          </a:p>
        </p:txBody>
      </p:sp>
    </p:spTree>
    <p:extLst>
      <p:ext uri="{BB962C8B-B14F-4D97-AF65-F5344CB8AC3E}">
        <p14:creationId xmlns:p14="http://schemas.microsoft.com/office/powerpoint/2010/main" val="2440525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B516B-B787-70A4-DE7B-4CF58D1341FF}"/>
              </a:ext>
            </a:extLst>
          </p:cNvPr>
          <p:cNvSpPr>
            <a:spLocks noGrp="1"/>
          </p:cNvSpPr>
          <p:nvPr>
            <p:ph type="title"/>
          </p:nvPr>
        </p:nvSpPr>
        <p:spPr>
          <a:xfrm>
            <a:off x="581646" y="349664"/>
            <a:ext cx="5845571" cy="1638377"/>
          </a:xfrm>
        </p:spPr>
        <p:txBody>
          <a:bodyPr anchor="b">
            <a:normAutofit/>
          </a:bodyPr>
          <a:lstStyle/>
          <a:p>
            <a:r>
              <a:rPr lang="en-US" sz="4100"/>
              <a:t>Rebuttal: Eosinophilic Gastrointestinal Reactions</a:t>
            </a:r>
          </a:p>
        </p:txBody>
      </p:sp>
      <p:sp>
        <p:nvSpPr>
          <p:cNvPr id="3" name="Content Placeholder 2">
            <a:extLst>
              <a:ext uri="{FF2B5EF4-FFF2-40B4-BE49-F238E27FC236}">
                <a16:creationId xmlns:a16="http://schemas.microsoft.com/office/drawing/2014/main" id="{B3AFAEAF-B411-0314-22DE-0A0695E95A47}"/>
              </a:ext>
            </a:extLst>
          </p:cNvPr>
          <p:cNvSpPr>
            <a:spLocks noGrp="1"/>
          </p:cNvSpPr>
          <p:nvPr>
            <p:ph idx="1"/>
          </p:nvPr>
        </p:nvSpPr>
        <p:spPr>
          <a:xfrm>
            <a:off x="587988" y="2620641"/>
            <a:ext cx="5837750" cy="3023702"/>
          </a:xfrm>
        </p:spPr>
        <p:txBody>
          <a:bodyPr anchor="ctr">
            <a:normAutofit fontScale="92500" lnSpcReduction="10000"/>
          </a:bodyPr>
          <a:lstStyle/>
          <a:p>
            <a:r>
              <a:rPr lang="en-US" sz="2000" dirty="0"/>
              <a:t>Important to consider that food-allergic patients are at higher risk to develop </a:t>
            </a:r>
            <a:r>
              <a:rPr lang="en-US" sz="2000" dirty="0" err="1"/>
              <a:t>EoE</a:t>
            </a:r>
            <a:r>
              <a:rPr lang="en-US" sz="2000" dirty="0"/>
              <a:t> regardless of OIT.</a:t>
            </a:r>
          </a:p>
          <a:p>
            <a:r>
              <a:rPr lang="en-US" sz="2000" i="1" u="sng" dirty="0"/>
              <a:t>Hill et al, 2016:</a:t>
            </a:r>
            <a:r>
              <a:rPr lang="en-US" sz="2000" dirty="0"/>
              <a:t> evaluated the prevalence of </a:t>
            </a:r>
            <a:r>
              <a:rPr lang="en-US" sz="2000" dirty="0" err="1"/>
              <a:t>EoE</a:t>
            </a:r>
            <a:r>
              <a:rPr lang="en-US" sz="2000" dirty="0"/>
              <a:t> in patients with </a:t>
            </a:r>
            <a:r>
              <a:rPr lang="en-US" sz="2000" dirty="0" err="1"/>
              <a:t>IgE</a:t>
            </a:r>
            <a:r>
              <a:rPr lang="en-US" sz="2000" dirty="0"/>
              <a:t>-mediated food allergy through the CHOP EMR in a retrospective cohort study.</a:t>
            </a:r>
          </a:p>
          <a:p>
            <a:pPr lvl="1"/>
            <a:r>
              <a:rPr lang="en-US" sz="2000" dirty="0"/>
              <a:t>12,083 patients identified; 570 of those patients had a diagnosis of </a:t>
            </a:r>
            <a:r>
              <a:rPr lang="en-US" sz="2000" dirty="0" err="1"/>
              <a:t>EoE</a:t>
            </a:r>
            <a:r>
              <a:rPr lang="en-US" sz="2000" dirty="0"/>
              <a:t>. </a:t>
            </a:r>
          </a:p>
          <a:p>
            <a:r>
              <a:rPr lang="en-US" sz="2000" dirty="0"/>
              <a:t>Additionally, as gastroscopy is not routinely done prior to starting OIT, may be difficult to know if </a:t>
            </a:r>
            <a:r>
              <a:rPr lang="en-US" sz="2000" dirty="0" err="1"/>
              <a:t>EoE</a:t>
            </a:r>
            <a:r>
              <a:rPr lang="en-US" sz="2000" dirty="0"/>
              <a:t> or esophageal eosinophilia was present before treatment started.  </a:t>
            </a:r>
          </a:p>
          <a:p>
            <a:pPr lvl="1"/>
            <a:endParaRPr lang="en-US" sz="20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number of diseases&#10;&#10;Description automatically generated">
            <a:extLst>
              <a:ext uri="{FF2B5EF4-FFF2-40B4-BE49-F238E27FC236}">
                <a16:creationId xmlns:a16="http://schemas.microsoft.com/office/drawing/2014/main" id="{144EE151-2EC4-289B-E016-E3C4CE669010}"/>
              </a:ext>
            </a:extLst>
          </p:cNvPr>
          <p:cNvPicPr>
            <a:picLocks noChangeAspect="1"/>
          </p:cNvPicPr>
          <p:nvPr/>
        </p:nvPicPr>
        <p:blipFill>
          <a:blip r:embed="rId2"/>
          <a:stretch>
            <a:fillRect/>
          </a:stretch>
        </p:blipFill>
        <p:spPr>
          <a:xfrm>
            <a:off x="7421373" y="2648136"/>
            <a:ext cx="4235516" cy="1313008"/>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94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281AC-13B1-F1CF-41C7-34869C5E9771}"/>
              </a:ext>
            </a:extLst>
          </p:cNvPr>
          <p:cNvSpPr>
            <a:spLocks noGrp="1"/>
          </p:cNvSpPr>
          <p:nvPr>
            <p:ph type="title"/>
          </p:nvPr>
        </p:nvSpPr>
        <p:spPr>
          <a:xfrm>
            <a:off x="645065" y="1463040"/>
            <a:ext cx="3796306" cy="2690949"/>
          </a:xfrm>
        </p:spPr>
        <p:txBody>
          <a:bodyPr anchor="t">
            <a:normAutofit/>
          </a:bodyPr>
          <a:lstStyle/>
          <a:p>
            <a:r>
              <a:rPr lang="en-US" sz="4800"/>
              <a:t>Rebuttal: Compliance Issues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58AED3-82BD-EB61-C60C-6BAC380A824F}"/>
              </a:ext>
            </a:extLst>
          </p:cNvPr>
          <p:cNvSpPr>
            <a:spLocks noGrp="1"/>
          </p:cNvSpPr>
          <p:nvPr>
            <p:ph idx="1"/>
          </p:nvPr>
        </p:nvSpPr>
        <p:spPr>
          <a:xfrm>
            <a:off x="5656218" y="1463039"/>
            <a:ext cx="5542387" cy="4300447"/>
          </a:xfrm>
        </p:spPr>
        <p:txBody>
          <a:bodyPr anchor="t">
            <a:normAutofit lnSpcReduction="10000"/>
          </a:bodyPr>
          <a:lstStyle/>
          <a:p>
            <a:r>
              <a:rPr lang="en-US" sz="1700" dirty="0"/>
              <a:t>Oral immunotherapy can be hard and compliance with treatment is a major concern. </a:t>
            </a:r>
          </a:p>
          <a:p>
            <a:endParaRPr lang="en-US" sz="1700" dirty="0"/>
          </a:p>
          <a:p>
            <a:r>
              <a:rPr lang="en-US" sz="1700" i="1" u="sng" dirty="0"/>
              <a:t>Howe et al, 2019</a:t>
            </a:r>
            <a:r>
              <a:rPr lang="en-US" sz="1700" dirty="0"/>
              <a:t>: conducted a randomized, blinded, controlled phase II study in which children were split into two groups for symptom management training:</a:t>
            </a:r>
          </a:p>
          <a:p>
            <a:pPr lvl="1"/>
            <a:r>
              <a:rPr lang="en-US" sz="1700" dirty="0"/>
              <a:t>One group was told symptoms  were an unfortunate side effect</a:t>
            </a:r>
          </a:p>
          <a:p>
            <a:pPr lvl="1"/>
            <a:r>
              <a:rPr lang="en-US" sz="1700" dirty="0"/>
              <a:t>Other group told that non-life threatening symptoms could signal desensitization. </a:t>
            </a:r>
          </a:p>
          <a:p>
            <a:pPr lvl="1"/>
            <a:r>
              <a:rPr lang="en-US" sz="1700" dirty="0"/>
              <a:t>Second group: significantly less anxious, experienced fewer non life-threatening symptoms, and were less likely to skip/reduce doses. </a:t>
            </a:r>
          </a:p>
          <a:p>
            <a:r>
              <a:rPr lang="en-US" sz="1700" dirty="0"/>
              <a:t>Points to possibility that issues with compliance can be helped with reframing. </a:t>
            </a:r>
          </a:p>
          <a:p>
            <a:r>
              <a:rPr lang="en-US" sz="1700" dirty="0"/>
              <a:t>Not featured: medical clowns!</a:t>
            </a:r>
          </a:p>
          <a:p>
            <a:pPr lvl="1"/>
            <a:endParaRPr lang="en-US" sz="1700" dirty="0"/>
          </a:p>
        </p:txBody>
      </p:sp>
    </p:spTree>
    <p:extLst>
      <p:ext uri="{BB962C8B-B14F-4D97-AF65-F5344CB8AC3E}">
        <p14:creationId xmlns:p14="http://schemas.microsoft.com/office/powerpoint/2010/main" val="177547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with numbers and a chart&#10;&#10;Description automatically generated with medium confidence">
            <a:extLst>
              <a:ext uri="{FF2B5EF4-FFF2-40B4-BE49-F238E27FC236}">
                <a16:creationId xmlns:a16="http://schemas.microsoft.com/office/drawing/2014/main" id="{A322CBA6-122A-1A43-0F7F-9EA6A571AC47}"/>
              </a:ext>
            </a:extLst>
          </p:cNvPr>
          <p:cNvPicPr>
            <a:picLocks noChangeAspect="1"/>
          </p:cNvPicPr>
          <p:nvPr/>
        </p:nvPicPr>
        <p:blipFill>
          <a:blip r:embed="rId3"/>
          <a:stretch>
            <a:fillRect/>
          </a:stretch>
        </p:blipFill>
        <p:spPr>
          <a:xfrm>
            <a:off x="962163" y="1132617"/>
            <a:ext cx="7746709" cy="4551191"/>
          </a:xfrm>
          <a:prstGeom prst="rect">
            <a:avLst/>
          </a:prstGeom>
        </p:spPr>
      </p:pic>
      <p:sp>
        <p:nvSpPr>
          <p:cNvPr id="5" name="TextBox 4">
            <a:extLst>
              <a:ext uri="{FF2B5EF4-FFF2-40B4-BE49-F238E27FC236}">
                <a16:creationId xmlns:a16="http://schemas.microsoft.com/office/drawing/2014/main" id="{2492FC6F-F4C8-2B83-9D01-62ED8FF0AB9D}"/>
              </a:ext>
            </a:extLst>
          </p:cNvPr>
          <p:cNvSpPr txBox="1"/>
          <p:nvPr/>
        </p:nvSpPr>
        <p:spPr>
          <a:xfrm>
            <a:off x="9175531" y="1513489"/>
            <a:ext cx="2054306" cy="646331"/>
          </a:xfrm>
          <a:prstGeom prst="rect">
            <a:avLst/>
          </a:prstGeom>
          <a:noFill/>
        </p:spPr>
        <p:txBody>
          <a:bodyPr wrap="square" rtlCol="0">
            <a:spAutoFit/>
          </a:bodyPr>
          <a:lstStyle/>
          <a:p>
            <a:r>
              <a:rPr lang="en-US" dirty="0"/>
              <a:t>RR = 0.14, 95% CI 0.08, 0.24)</a:t>
            </a:r>
          </a:p>
        </p:txBody>
      </p:sp>
    </p:spTree>
    <p:extLst>
      <p:ext uri="{BB962C8B-B14F-4D97-AF65-F5344CB8AC3E}">
        <p14:creationId xmlns:p14="http://schemas.microsoft.com/office/powerpoint/2010/main" val="187558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text and numbers&#10;&#10;Description automatically generated">
            <a:extLst>
              <a:ext uri="{FF2B5EF4-FFF2-40B4-BE49-F238E27FC236}">
                <a16:creationId xmlns:a16="http://schemas.microsoft.com/office/drawing/2014/main" id="{F3700BD5-9CA7-5764-9EE3-0D4D055AB846}"/>
              </a:ext>
            </a:extLst>
          </p:cNvPr>
          <p:cNvPicPr>
            <a:picLocks noChangeAspect="1"/>
          </p:cNvPicPr>
          <p:nvPr/>
        </p:nvPicPr>
        <p:blipFill>
          <a:blip r:embed="rId3"/>
          <a:stretch>
            <a:fillRect/>
          </a:stretch>
        </p:blipFill>
        <p:spPr>
          <a:xfrm>
            <a:off x="1064327" y="799233"/>
            <a:ext cx="10059946" cy="4526975"/>
          </a:xfrm>
          <a:prstGeom prst="rect">
            <a:avLst/>
          </a:prstGeom>
        </p:spPr>
      </p:pic>
      <p:sp>
        <p:nvSpPr>
          <p:cNvPr id="5" name="TextBox 4">
            <a:extLst>
              <a:ext uri="{FF2B5EF4-FFF2-40B4-BE49-F238E27FC236}">
                <a16:creationId xmlns:a16="http://schemas.microsoft.com/office/drawing/2014/main" id="{16E93635-891F-755B-8D76-59446B94D96B}"/>
              </a:ext>
            </a:extLst>
          </p:cNvPr>
          <p:cNvSpPr txBox="1"/>
          <p:nvPr/>
        </p:nvSpPr>
        <p:spPr>
          <a:xfrm>
            <a:off x="1166648" y="5502166"/>
            <a:ext cx="1795043" cy="369332"/>
          </a:xfrm>
          <a:prstGeom prst="rect">
            <a:avLst/>
          </a:prstGeom>
          <a:noFill/>
        </p:spPr>
        <p:txBody>
          <a:bodyPr wrap="none" rtlCol="0">
            <a:spAutoFit/>
          </a:bodyPr>
          <a:lstStyle/>
          <a:p>
            <a:r>
              <a:rPr lang="en-US" i="1" u="sng" dirty="0"/>
              <a:t>Perret et al, 2021</a:t>
            </a:r>
          </a:p>
        </p:txBody>
      </p:sp>
    </p:spTree>
    <p:extLst>
      <p:ext uri="{BB962C8B-B14F-4D97-AF65-F5344CB8AC3E}">
        <p14:creationId xmlns:p14="http://schemas.microsoft.com/office/powerpoint/2010/main" val="341919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2" name="Rectangle 2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3C74F-2304-7CFF-0042-824ABC0FF4BD}"/>
              </a:ext>
            </a:extLst>
          </p:cNvPr>
          <p:cNvSpPr>
            <a:spLocks noGrp="1"/>
          </p:cNvSpPr>
          <p:nvPr>
            <p:ph type="title"/>
          </p:nvPr>
        </p:nvSpPr>
        <p:spPr>
          <a:xfrm>
            <a:off x="1099425" y="1238081"/>
            <a:ext cx="4709345" cy="962953"/>
          </a:xfrm>
        </p:spPr>
        <p:txBody>
          <a:bodyPr anchor="b">
            <a:normAutofit/>
          </a:bodyPr>
          <a:lstStyle/>
          <a:p>
            <a:r>
              <a:rPr lang="en-US" sz="2900" dirty="0"/>
              <a:t>Desensitization, Remission, and Disease Modification</a:t>
            </a:r>
          </a:p>
        </p:txBody>
      </p:sp>
      <p:sp>
        <p:nvSpPr>
          <p:cNvPr id="36" name="Rectangle 3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F2A17-FB11-2278-F609-E0B01E5609E8}"/>
              </a:ext>
            </a:extLst>
          </p:cNvPr>
          <p:cNvSpPr>
            <a:spLocks noGrp="1"/>
          </p:cNvSpPr>
          <p:nvPr>
            <p:ph idx="1"/>
          </p:nvPr>
        </p:nvSpPr>
        <p:spPr>
          <a:xfrm>
            <a:off x="1100737" y="2508105"/>
            <a:ext cx="4141504" cy="3632493"/>
          </a:xfrm>
        </p:spPr>
        <p:txBody>
          <a:bodyPr anchor="ctr">
            <a:normAutofit lnSpcReduction="10000"/>
          </a:bodyPr>
          <a:lstStyle/>
          <a:p>
            <a:r>
              <a:rPr lang="en-US" sz="2000" dirty="0"/>
              <a:t>Oral immunotherapy is an immunomodulatory and disease-modifying intervention.  </a:t>
            </a:r>
          </a:p>
          <a:p>
            <a:r>
              <a:rPr lang="en-US" sz="2000" dirty="0"/>
              <a:t>Repeated exposure to low dose antigen leads to </a:t>
            </a:r>
            <a:r>
              <a:rPr lang="en-US" sz="2000" dirty="0" err="1"/>
              <a:t>IgE</a:t>
            </a:r>
            <a:r>
              <a:rPr lang="en-US" sz="2000" dirty="0"/>
              <a:t> endocytosis and actin rearrangement.</a:t>
            </a:r>
          </a:p>
          <a:p>
            <a:r>
              <a:rPr lang="en-US" sz="2000" dirty="0"/>
              <a:t>Subsequent increasing doses of allergen are associated with a decrease in T</a:t>
            </a:r>
            <a:r>
              <a:rPr lang="en-US" sz="2000" baseline="-25000" dirty="0"/>
              <a:t>H</a:t>
            </a:r>
            <a:r>
              <a:rPr lang="en-US" sz="2000" dirty="0"/>
              <a:t>2 activity, increased frequency of IL-10 producing CD4+ T cells, and production of allergen-specific IgG</a:t>
            </a:r>
            <a:r>
              <a:rPr lang="en-US" sz="2000" baseline="-25000" dirty="0"/>
              <a:t>4</a:t>
            </a:r>
            <a:r>
              <a:rPr lang="en-US" sz="2000" dirty="0"/>
              <a:t> antibody.</a:t>
            </a:r>
          </a:p>
          <a:p>
            <a:pPr marL="0" indent="0">
              <a:buNone/>
            </a:pPr>
            <a:endParaRPr lang="en-US" sz="2000" dirty="0"/>
          </a:p>
        </p:txBody>
      </p:sp>
      <p:pic>
        <p:nvPicPr>
          <p:cNvPr id="5" name="Picture 4">
            <a:extLst>
              <a:ext uri="{FF2B5EF4-FFF2-40B4-BE49-F238E27FC236}">
                <a16:creationId xmlns:a16="http://schemas.microsoft.com/office/drawing/2014/main" id="{AF585B7B-3588-315F-96E1-F7D9BFF44085}"/>
              </a:ext>
            </a:extLst>
          </p:cNvPr>
          <p:cNvPicPr>
            <a:picLocks noChangeAspect="1"/>
          </p:cNvPicPr>
          <p:nvPr/>
        </p:nvPicPr>
        <p:blipFill>
          <a:blip r:embed="rId3"/>
          <a:stretch>
            <a:fillRect/>
          </a:stretch>
        </p:blipFill>
        <p:spPr>
          <a:xfrm>
            <a:off x="5343861" y="774711"/>
            <a:ext cx="6552193" cy="5245042"/>
          </a:xfrm>
          <a:prstGeom prst="rect">
            <a:avLst/>
          </a:prstGeom>
        </p:spPr>
      </p:pic>
      <p:sp>
        <p:nvSpPr>
          <p:cNvPr id="7" name="TextBox 6">
            <a:extLst>
              <a:ext uri="{FF2B5EF4-FFF2-40B4-BE49-F238E27FC236}">
                <a16:creationId xmlns:a16="http://schemas.microsoft.com/office/drawing/2014/main" id="{340CB877-B63C-0B8C-4FD8-8BB383538C9B}"/>
              </a:ext>
            </a:extLst>
          </p:cNvPr>
          <p:cNvSpPr txBox="1"/>
          <p:nvPr/>
        </p:nvSpPr>
        <p:spPr>
          <a:xfrm>
            <a:off x="6095999" y="6069227"/>
            <a:ext cx="6096000" cy="369332"/>
          </a:xfrm>
          <a:prstGeom prst="rect">
            <a:avLst/>
          </a:prstGeom>
          <a:noFill/>
        </p:spPr>
        <p:txBody>
          <a:bodyPr wrap="square">
            <a:spAutoFit/>
          </a:bodyPr>
          <a:lstStyle/>
          <a:p>
            <a:r>
              <a:rPr lang="en-US" i="1" dirty="0" err="1"/>
              <a:t>Kulis</a:t>
            </a:r>
            <a:r>
              <a:rPr lang="en-US" i="1" dirty="0"/>
              <a:t> et al., “Immune Mechanisms of Oral Immunotherapy.”</a:t>
            </a:r>
          </a:p>
        </p:txBody>
      </p:sp>
    </p:spTree>
    <p:extLst>
      <p:ext uri="{BB962C8B-B14F-4D97-AF65-F5344CB8AC3E}">
        <p14:creationId xmlns:p14="http://schemas.microsoft.com/office/powerpoint/2010/main" val="56080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53E01-4023-0A16-758F-CFE27DD1E5BE}"/>
              </a:ext>
            </a:extLst>
          </p:cNvPr>
          <p:cNvSpPr>
            <a:spLocks noGrp="1"/>
          </p:cNvSpPr>
          <p:nvPr>
            <p:ph type="title"/>
          </p:nvPr>
        </p:nvSpPr>
        <p:spPr>
          <a:xfrm>
            <a:off x="645065" y="1463040"/>
            <a:ext cx="3796306" cy="2690949"/>
          </a:xfrm>
        </p:spPr>
        <p:txBody>
          <a:bodyPr anchor="t">
            <a:normAutofit/>
          </a:bodyPr>
          <a:lstStyle/>
          <a:p>
            <a:r>
              <a:rPr lang="en-US" dirty="0"/>
              <a:t>Desensitization, Remission, and Disease Modification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3F61E4-214A-C076-0317-5880E8DA9C3C}"/>
              </a:ext>
            </a:extLst>
          </p:cNvPr>
          <p:cNvSpPr>
            <a:spLocks noGrp="1"/>
          </p:cNvSpPr>
          <p:nvPr>
            <p:ph idx="1"/>
          </p:nvPr>
        </p:nvSpPr>
        <p:spPr>
          <a:xfrm>
            <a:off x="5656218" y="1463039"/>
            <a:ext cx="5542387" cy="4300447"/>
          </a:xfrm>
        </p:spPr>
        <p:txBody>
          <a:bodyPr anchor="t">
            <a:normAutofit lnSpcReduction="10000"/>
          </a:bodyPr>
          <a:lstStyle/>
          <a:p>
            <a:r>
              <a:rPr lang="en-US" sz="1700" dirty="0"/>
              <a:t>While evaluation of remission/sustained unresponsiveness has generally shown a limited duration of benefit, there is evidence that taking advantage of intervention with OIT in early life may be beneficial given its immunomodulatory nature. </a:t>
            </a:r>
          </a:p>
          <a:p>
            <a:r>
              <a:rPr lang="en-US" sz="1700" dirty="0"/>
              <a:t>Consider the LEAP trial and the LEAP-ON study:</a:t>
            </a:r>
          </a:p>
          <a:p>
            <a:pPr lvl="1"/>
            <a:r>
              <a:rPr lang="en-US" sz="1700" i="1" u="sng" dirty="0"/>
              <a:t>Du Toit, et al, 2015</a:t>
            </a:r>
            <a:r>
              <a:rPr lang="en-US" sz="1700" i="1" dirty="0"/>
              <a:t>: </a:t>
            </a:r>
            <a:r>
              <a:rPr lang="en-US" sz="1700" dirty="0"/>
              <a:t>RCT using 4 mo-11 </a:t>
            </a:r>
            <a:r>
              <a:rPr lang="en-US" sz="1700" dirty="0" err="1"/>
              <a:t>mo</a:t>
            </a:r>
            <a:r>
              <a:rPr lang="en-US" sz="1700" dirty="0"/>
              <a:t> </a:t>
            </a:r>
            <a:r>
              <a:rPr lang="en-US" sz="1700" dirty="0" err="1"/>
              <a:t>olds</a:t>
            </a:r>
            <a:r>
              <a:rPr lang="en-US" sz="1700" dirty="0"/>
              <a:t> with pre-existing sensitivity to </a:t>
            </a:r>
            <a:r>
              <a:rPr lang="en-US" sz="1700" dirty="0" err="1"/>
              <a:t>peanut</a:t>
            </a:r>
            <a:r>
              <a:rPr lang="en-US" sz="1700" dirty="0" err="1">
                <a:sym typeface="Wingdings" pitchFamily="2" charset="2"/>
              </a:rPr>
              <a:t>significantly</a:t>
            </a:r>
            <a:r>
              <a:rPr lang="en-US" sz="1700" dirty="0">
                <a:sym typeface="Wingdings" pitchFamily="2" charset="2"/>
              </a:rPr>
              <a:t> reduced frequency of peanut allergy along with significant increases in peanut-specific IgG, IgG</a:t>
            </a:r>
            <a:r>
              <a:rPr lang="en-US" sz="1700" baseline="-25000" dirty="0">
                <a:sym typeface="Wingdings" pitchFamily="2" charset="2"/>
              </a:rPr>
              <a:t>4</a:t>
            </a:r>
            <a:r>
              <a:rPr lang="en-US" sz="1700" dirty="0">
                <a:sym typeface="Wingdings" pitchFamily="2" charset="2"/>
              </a:rPr>
              <a:t>, IgG</a:t>
            </a:r>
            <a:r>
              <a:rPr lang="en-US" sz="1700" baseline="-25000" dirty="0">
                <a:sym typeface="Wingdings" pitchFamily="2" charset="2"/>
              </a:rPr>
              <a:t>4</a:t>
            </a:r>
            <a:r>
              <a:rPr lang="en-US" sz="1700" dirty="0">
                <a:sym typeface="Wingdings" pitchFamily="2" charset="2"/>
              </a:rPr>
              <a:t>:IgE ratio when given peanut protein daily</a:t>
            </a:r>
          </a:p>
          <a:p>
            <a:pPr lvl="1"/>
            <a:r>
              <a:rPr lang="en-US" sz="1700" i="1" u="sng" dirty="0"/>
              <a:t>Du Toit, et al, 2016</a:t>
            </a:r>
            <a:r>
              <a:rPr lang="en-US" sz="1700" i="1" dirty="0"/>
              <a:t>: </a:t>
            </a:r>
            <a:r>
              <a:rPr lang="en-US" sz="1700" dirty="0"/>
              <a:t>In patients from the LEAP trial, avoidance of peanut for 12 months was not associated with an increased incidence of peanut allergy; also continued to have higher levels of peanut-specific IgG</a:t>
            </a:r>
            <a:r>
              <a:rPr lang="en-US" sz="1700" baseline="-25000" dirty="0"/>
              <a:t>4</a:t>
            </a:r>
            <a:r>
              <a:rPr lang="en-US" sz="1700" dirty="0"/>
              <a:t> and peanut-specific IgG</a:t>
            </a:r>
            <a:r>
              <a:rPr lang="en-US" sz="1700" baseline="-25000" dirty="0"/>
              <a:t>4</a:t>
            </a:r>
            <a:r>
              <a:rPr lang="en-US" sz="1700" dirty="0"/>
              <a:t>:IgE ratio</a:t>
            </a:r>
            <a:endParaRPr lang="en-US" sz="1700" i="1" dirty="0"/>
          </a:p>
          <a:p>
            <a:endParaRPr lang="en-US" sz="1700" dirty="0"/>
          </a:p>
        </p:txBody>
      </p:sp>
    </p:spTree>
    <p:extLst>
      <p:ext uri="{BB962C8B-B14F-4D97-AF65-F5344CB8AC3E}">
        <p14:creationId xmlns:p14="http://schemas.microsoft.com/office/powerpoint/2010/main" val="342040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A3033-D751-8236-DEE0-75BB8E4B08C4}"/>
              </a:ext>
            </a:extLst>
          </p:cNvPr>
          <p:cNvSpPr>
            <a:spLocks noGrp="1"/>
          </p:cNvSpPr>
          <p:nvPr>
            <p:ph type="title"/>
          </p:nvPr>
        </p:nvSpPr>
        <p:spPr>
          <a:xfrm>
            <a:off x="793662" y="386930"/>
            <a:ext cx="10066122" cy="1298448"/>
          </a:xfrm>
        </p:spPr>
        <p:txBody>
          <a:bodyPr anchor="b">
            <a:normAutofit/>
          </a:bodyPr>
          <a:lstStyle/>
          <a:p>
            <a:r>
              <a:rPr lang="en-US" dirty="0"/>
              <a:t>Desensitization, Remission, and Disease Modification</a:t>
            </a:r>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F6C575-D197-7737-9E5D-A802DE4AB1C9}"/>
              </a:ext>
            </a:extLst>
          </p:cNvPr>
          <p:cNvSpPr>
            <a:spLocks noGrp="1"/>
          </p:cNvSpPr>
          <p:nvPr>
            <p:ph idx="1"/>
          </p:nvPr>
        </p:nvSpPr>
        <p:spPr>
          <a:xfrm>
            <a:off x="793661" y="2599509"/>
            <a:ext cx="4530898" cy="3639450"/>
          </a:xfrm>
        </p:spPr>
        <p:txBody>
          <a:bodyPr anchor="ctr">
            <a:normAutofit/>
          </a:bodyPr>
          <a:lstStyle/>
          <a:p>
            <a:r>
              <a:rPr lang="en-US" sz="1900" b="1" i="1" u="sng"/>
              <a:t>Vickery et al, 2017:</a:t>
            </a:r>
            <a:r>
              <a:rPr lang="en-US" sz="1900" b="1" i="1"/>
              <a:t> </a:t>
            </a:r>
            <a:r>
              <a:rPr lang="en-US" sz="1900"/>
              <a:t>conducted a single-center, double-blinded clinical trial to evaluate the effectiveness of early intervention oral immunotherapy. </a:t>
            </a:r>
          </a:p>
          <a:p>
            <a:r>
              <a:rPr lang="en-US" sz="1900"/>
              <a:t>Evaluated:</a:t>
            </a:r>
          </a:p>
          <a:p>
            <a:pPr lvl="1"/>
            <a:r>
              <a:rPr lang="en-US" sz="1900"/>
              <a:t>Rates of desensitization and sustained unresponsiveness in both low and high dose peanut OIT</a:t>
            </a:r>
          </a:p>
          <a:p>
            <a:pPr lvl="1"/>
            <a:r>
              <a:rPr lang="en-US" sz="1900"/>
              <a:t>Effect of baseline peanut specific IgE levels on outcome</a:t>
            </a:r>
          </a:p>
          <a:p>
            <a:pPr lvl="1"/>
            <a:r>
              <a:rPr lang="en-US" sz="1900"/>
              <a:t>Effect of peanut exposure on the allergic immune response</a:t>
            </a:r>
          </a:p>
          <a:p>
            <a:pPr lvl="1"/>
            <a:endParaRPr lang="en-US" sz="1900"/>
          </a:p>
          <a:p>
            <a:pPr lvl="1"/>
            <a:endParaRPr lang="en-US" sz="1900"/>
          </a:p>
        </p:txBody>
      </p:sp>
      <p:pic>
        <p:nvPicPr>
          <p:cNvPr id="4" name="Picture 3" descr="A close up of a newspaper&#10;&#10;Description automatically generated">
            <a:extLst>
              <a:ext uri="{FF2B5EF4-FFF2-40B4-BE49-F238E27FC236}">
                <a16:creationId xmlns:a16="http://schemas.microsoft.com/office/drawing/2014/main" id="{17FC89FD-FEC2-917F-5B3F-D93291EFBEBA}"/>
              </a:ext>
            </a:extLst>
          </p:cNvPr>
          <p:cNvPicPr>
            <a:picLocks noChangeAspect="1"/>
          </p:cNvPicPr>
          <p:nvPr/>
        </p:nvPicPr>
        <p:blipFill>
          <a:blip r:embed="rId3"/>
          <a:stretch>
            <a:fillRect/>
          </a:stretch>
        </p:blipFill>
        <p:spPr>
          <a:xfrm>
            <a:off x="6282371" y="2484255"/>
            <a:ext cx="4408598" cy="3714244"/>
          </a:xfrm>
          <a:prstGeom prst="rect">
            <a:avLst/>
          </a:prstGeom>
        </p:spPr>
      </p:pic>
      <p:sp>
        <p:nvSpPr>
          <p:cNvPr id="24" name="Rectangle 2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80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aph of a patient's level&#10;&#10;Description automatically generated with medium confidence">
            <a:extLst>
              <a:ext uri="{FF2B5EF4-FFF2-40B4-BE49-F238E27FC236}">
                <a16:creationId xmlns:a16="http://schemas.microsoft.com/office/drawing/2014/main" id="{C06AD22E-FA2E-DDBE-688B-43167A642E71}"/>
              </a:ext>
            </a:extLst>
          </p:cNvPr>
          <p:cNvPicPr>
            <a:picLocks noChangeAspect="1"/>
          </p:cNvPicPr>
          <p:nvPr/>
        </p:nvPicPr>
        <p:blipFill>
          <a:blip r:embed="rId3"/>
          <a:stretch>
            <a:fillRect/>
          </a:stretch>
        </p:blipFill>
        <p:spPr>
          <a:xfrm>
            <a:off x="1113441" y="1904166"/>
            <a:ext cx="9961717" cy="3511504"/>
          </a:xfrm>
          <a:prstGeom prst="rect">
            <a:avLst/>
          </a:prstGeom>
        </p:spPr>
      </p:pic>
    </p:spTree>
    <p:extLst>
      <p:ext uri="{BB962C8B-B14F-4D97-AF65-F5344CB8AC3E}">
        <p14:creationId xmlns:p14="http://schemas.microsoft.com/office/powerpoint/2010/main" val="330190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7634</TotalTime>
  <Words>6456</Words>
  <Application>Microsoft Macintosh PowerPoint</Application>
  <PresentationFormat>Widescreen</PresentationFormat>
  <Paragraphs>283</Paragraphs>
  <Slides>33</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Oral Immunotherapy: Not OUtMATCH-ed Yet? </vt:lpstr>
      <vt:lpstr>Introduction</vt:lpstr>
      <vt:lpstr>Desensitization, Remission, and Disease Modification</vt:lpstr>
      <vt:lpstr>PowerPoint Presentation</vt:lpstr>
      <vt:lpstr>PowerPoint Presentation</vt:lpstr>
      <vt:lpstr>Desensitization, Remission, and Disease Modification</vt:lpstr>
      <vt:lpstr>Desensitization, Remission, and Disease Modification</vt:lpstr>
      <vt:lpstr>Desensitization, Remission, and Disease Modification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Desensitization, Remission, and Disease Modification</vt:lpstr>
      <vt:lpstr>Desensitization, Remission, and Disease Modification</vt:lpstr>
      <vt:lpstr>Desensitization, Remission, and Disease Modification</vt:lpstr>
      <vt:lpstr>PowerPoint Presentation</vt:lpstr>
      <vt:lpstr>Quality of Life</vt:lpstr>
      <vt:lpstr>Quality of Life</vt:lpstr>
      <vt:lpstr>Quality of Life Considerations </vt:lpstr>
      <vt:lpstr>Cost Considerations</vt:lpstr>
      <vt:lpstr>Cost Considerations</vt:lpstr>
      <vt:lpstr>PowerPoint Presentation</vt:lpstr>
      <vt:lpstr>Cost Considerations</vt:lpstr>
      <vt:lpstr>Cost Considerations</vt:lpstr>
      <vt:lpstr>Moral Hazard</vt:lpstr>
      <vt:lpstr>In Summary...</vt:lpstr>
      <vt:lpstr>PowerPoint Presentation</vt:lpstr>
      <vt:lpstr>Rebuttal: Adverse Reactions</vt:lpstr>
      <vt:lpstr>Rebuttal: Eosinophilic Gastrointestinal Reactions</vt:lpstr>
      <vt:lpstr>Rebuttal: Compliance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Immunotherapy: Not Dead Yet! (working title)</dc:title>
  <dc:creator>Michael Main</dc:creator>
  <cp:lastModifiedBy>Michael John Main</cp:lastModifiedBy>
  <cp:revision>3</cp:revision>
  <dcterms:created xsi:type="dcterms:W3CDTF">2023-10-17T04:38:26Z</dcterms:created>
  <dcterms:modified xsi:type="dcterms:W3CDTF">2023-11-02T17:07:50Z</dcterms:modified>
</cp:coreProperties>
</file>