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sldIdLst>
    <p:sldId id="256" r:id="rId2"/>
    <p:sldId id="299" r:id="rId3"/>
    <p:sldId id="302" r:id="rId4"/>
    <p:sldId id="301" r:id="rId5"/>
    <p:sldId id="316" r:id="rId6"/>
    <p:sldId id="306" r:id="rId7"/>
    <p:sldId id="317" r:id="rId8"/>
    <p:sldId id="300" r:id="rId9"/>
    <p:sldId id="312" r:id="rId10"/>
    <p:sldId id="324" r:id="rId11"/>
    <p:sldId id="334" r:id="rId12"/>
    <p:sldId id="322" r:id="rId13"/>
    <p:sldId id="320" r:id="rId14"/>
    <p:sldId id="335" r:id="rId15"/>
    <p:sldId id="321" r:id="rId16"/>
    <p:sldId id="323" r:id="rId17"/>
    <p:sldId id="336" r:id="rId18"/>
    <p:sldId id="318" r:id="rId19"/>
    <p:sldId id="313" r:id="rId20"/>
    <p:sldId id="308" r:id="rId21"/>
    <p:sldId id="309" r:id="rId22"/>
    <p:sldId id="314" r:id="rId23"/>
    <p:sldId id="307" r:id="rId24"/>
    <p:sldId id="315" r:id="rId25"/>
    <p:sldId id="304" r:id="rId26"/>
    <p:sldId id="269" r:id="rId27"/>
    <p:sldId id="285" r:id="rId28"/>
    <p:sldId id="329" r:id="rId29"/>
    <p:sldId id="289" r:id="rId30"/>
    <p:sldId id="330" r:id="rId31"/>
    <p:sldId id="332" r:id="rId32"/>
    <p:sldId id="311" r:id="rId33"/>
    <p:sldId id="331" r:id="rId34"/>
    <p:sldId id="305" r:id="rId35"/>
    <p:sldId id="303" r:id="rId36"/>
    <p:sldId id="319" r:id="rId37"/>
    <p:sldId id="28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78145-C869-F344-BD5C-BD385C03F05C}" v="85" dt="2025-10-30T00:48:13.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5"/>
    <p:restoredTop sz="79821"/>
  </p:normalViewPr>
  <p:slideViewPr>
    <p:cSldViewPr snapToGrid="0">
      <p:cViewPr varScale="1">
        <p:scale>
          <a:sx n="127" d="100"/>
          <a:sy n="127" d="100"/>
        </p:scale>
        <p:origin x="192" y="10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teven MacDougall" userId="d23923c0-4c36-4d3d-8bb3-59c6d3a60ab3" providerId="ADAL" clId="{A597F1E1-E37F-59DF-A7FA-C1F59C019ED8}"/>
    <pc:docChg chg="undo custSel addSld delSld modSld sldOrd">
      <pc:chgData name="Matthew Steven MacDougall" userId="d23923c0-4c36-4d3d-8bb3-59c6d3a60ab3" providerId="ADAL" clId="{A597F1E1-E37F-59DF-A7FA-C1F59C019ED8}" dt="2025-10-30T00:48:13.637" v="4448"/>
      <pc:docMkLst>
        <pc:docMk/>
      </pc:docMkLst>
      <pc:sldChg chg="addSp modSp mod">
        <pc:chgData name="Matthew Steven MacDougall" userId="d23923c0-4c36-4d3d-8bb3-59c6d3a60ab3" providerId="ADAL" clId="{A597F1E1-E37F-59DF-A7FA-C1F59C019ED8}" dt="2025-10-29T04:27:56.240" v="2151" actId="14100"/>
        <pc:sldMkLst>
          <pc:docMk/>
          <pc:sldMk cId="3625791030" sldId="256"/>
        </pc:sldMkLst>
        <pc:spChg chg="mod">
          <ac:chgData name="Matthew Steven MacDougall" userId="d23923c0-4c36-4d3d-8bb3-59c6d3a60ab3" providerId="ADAL" clId="{A597F1E1-E37F-59DF-A7FA-C1F59C019ED8}" dt="2025-10-29T04:27:36.530" v="2144" actId="1076"/>
          <ac:spMkLst>
            <pc:docMk/>
            <pc:sldMk cId="3625791030" sldId="256"/>
            <ac:spMk id="2" creationId="{77F88551-1E1B-1F1E-CF72-5C1AC71581F0}"/>
          </ac:spMkLst>
        </pc:spChg>
        <pc:spChg chg="mod">
          <ac:chgData name="Matthew Steven MacDougall" userId="d23923c0-4c36-4d3d-8bb3-59c6d3a60ab3" providerId="ADAL" clId="{A597F1E1-E37F-59DF-A7FA-C1F59C019ED8}" dt="2025-10-29T04:27:43.910" v="2147" actId="1076"/>
          <ac:spMkLst>
            <pc:docMk/>
            <pc:sldMk cId="3625791030" sldId="256"/>
            <ac:spMk id="3" creationId="{9697B30D-2E64-F8AC-EEF3-1D8AA41776BC}"/>
          </ac:spMkLst>
        </pc:spChg>
        <pc:picChg chg="add mod">
          <ac:chgData name="Matthew Steven MacDougall" userId="d23923c0-4c36-4d3d-8bb3-59c6d3a60ab3" providerId="ADAL" clId="{A597F1E1-E37F-59DF-A7FA-C1F59C019ED8}" dt="2025-10-29T04:27:56.240" v="2151" actId="14100"/>
          <ac:picMkLst>
            <pc:docMk/>
            <pc:sldMk cId="3625791030" sldId="256"/>
            <ac:picMk id="4" creationId="{BC123555-03F1-35DA-4324-AB27063B8E3C}"/>
          </ac:picMkLst>
        </pc:picChg>
      </pc:sldChg>
      <pc:sldChg chg="del ord">
        <pc:chgData name="Matthew Steven MacDougall" userId="d23923c0-4c36-4d3d-8bb3-59c6d3a60ab3" providerId="ADAL" clId="{A597F1E1-E37F-59DF-A7FA-C1F59C019ED8}" dt="2025-10-30T00:48:10.772" v="4446" actId="2696"/>
        <pc:sldMkLst>
          <pc:docMk/>
          <pc:sldMk cId="498306366" sldId="288"/>
        </pc:sldMkLst>
      </pc:sldChg>
      <pc:sldChg chg="delSp add setBg delDesignElem">
        <pc:chgData name="Matthew Steven MacDougall" userId="d23923c0-4c36-4d3d-8bb3-59c6d3a60ab3" providerId="ADAL" clId="{A597F1E1-E37F-59DF-A7FA-C1F59C019ED8}" dt="2025-10-30T00:48:13.637" v="4448"/>
        <pc:sldMkLst>
          <pc:docMk/>
          <pc:sldMk cId="3995002843" sldId="288"/>
        </pc:sldMkLst>
        <pc:spChg chg="del">
          <ac:chgData name="Matthew Steven MacDougall" userId="d23923c0-4c36-4d3d-8bb3-59c6d3a60ab3" providerId="ADAL" clId="{A597F1E1-E37F-59DF-A7FA-C1F59C019ED8}" dt="2025-10-30T00:48:13.637" v="4448"/>
          <ac:spMkLst>
            <pc:docMk/>
            <pc:sldMk cId="3995002843" sldId="288"/>
            <ac:spMk id="8" creationId="{C33976D1-3430-450C-A978-87A9A6E8E71F}"/>
          </ac:spMkLst>
        </pc:spChg>
        <pc:spChg chg="del">
          <ac:chgData name="Matthew Steven MacDougall" userId="d23923c0-4c36-4d3d-8bb3-59c6d3a60ab3" providerId="ADAL" clId="{A597F1E1-E37F-59DF-A7FA-C1F59C019ED8}" dt="2025-10-30T00:48:13.637" v="4448"/>
          <ac:spMkLst>
            <pc:docMk/>
            <pc:sldMk cId="3995002843" sldId="288"/>
            <ac:spMk id="10" creationId="{7D6AAC78-7D86-415A-ADC1-2B474807960C}"/>
          </ac:spMkLst>
        </pc:spChg>
        <pc:spChg chg="del">
          <ac:chgData name="Matthew Steven MacDougall" userId="d23923c0-4c36-4d3d-8bb3-59c6d3a60ab3" providerId="ADAL" clId="{A597F1E1-E37F-59DF-A7FA-C1F59C019ED8}" dt="2025-10-30T00:48:13.637" v="4448"/>
          <ac:spMkLst>
            <pc:docMk/>
            <pc:sldMk cId="3995002843" sldId="288"/>
            <ac:spMk id="12" creationId="{F2A658D9-F185-44F1-BA33-D50320D1D078}"/>
          </ac:spMkLst>
        </pc:spChg>
      </pc:sldChg>
      <pc:sldChg chg="modSp mod ord">
        <pc:chgData name="Matthew Steven MacDougall" userId="d23923c0-4c36-4d3d-8bb3-59c6d3a60ab3" providerId="ADAL" clId="{A597F1E1-E37F-59DF-A7FA-C1F59C019ED8}" dt="2025-10-29T23:23:42.920" v="3898" actId="113"/>
        <pc:sldMkLst>
          <pc:docMk/>
          <pc:sldMk cId="1056726305" sldId="289"/>
        </pc:sldMkLst>
        <pc:spChg chg="mod">
          <ac:chgData name="Matthew Steven MacDougall" userId="d23923c0-4c36-4d3d-8bb3-59c6d3a60ab3" providerId="ADAL" clId="{A597F1E1-E37F-59DF-A7FA-C1F59C019ED8}" dt="2025-10-29T23:23:42.920" v="3898" actId="113"/>
          <ac:spMkLst>
            <pc:docMk/>
            <pc:sldMk cId="1056726305" sldId="289"/>
            <ac:spMk id="6" creationId="{90743A1A-9438-836A-CBFD-4D344831E84B}"/>
          </ac:spMkLst>
        </pc:spChg>
      </pc:sldChg>
      <pc:sldChg chg="del">
        <pc:chgData name="Matthew Steven MacDougall" userId="d23923c0-4c36-4d3d-8bb3-59c6d3a60ab3" providerId="ADAL" clId="{A597F1E1-E37F-59DF-A7FA-C1F59C019ED8}" dt="2025-10-29T04:24:15.833" v="2141" actId="2696"/>
        <pc:sldMkLst>
          <pc:docMk/>
          <pc:sldMk cId="3708474633" sldId="290"/>
        </pc:sldMkLst>
      </pc:sldChg>
      <pc:sldChg chg="addSp modSp mod">
        <pc:chgData name="Matthew Steven MacDougall" userId="d23923c0-4c36-4d3d-8bb3-59c6d3a60ab3" providerId="ADAL" clId="{A597F1E1-E37F-59DF-A7FA-C1F59C019ED8}" dt="2025-10-29T23:31:28.220" v="4381" actId="14100"/>
        <pc:sldMkLst>
          <pc:docMk/>
          <pc:sldMk cId="1219274074" sldId="299"/>
        </pc:sldMkLst>
        <pc:spChg chg="mod">
          <ac:chgData name="Matthew Steven MacDougall" userId="d23923c0-4c36-4d3d-8bb3-59c6d3a60ab3" providerId="ADAL" clId="{A597F1E1-E37F-59DF-A7FA-C1F59C019ED8}" dt="2025-10-29T23:03:28.435" v="3328" actId="5793"/>
          <ac:spMkLst>
            <pc:docMk/>
            <pc:sldMk cId="1219274074" sldId="299"/>
            <ac:spMk id="3" creationId="{AAD94645-A5FC-59F4-4571-7EE87F8F7610}"/>
          </ac:spMkLst>
        </pc:spChg>
        <pc:picChg chg="add mod modCrop">
          <ac:chgData name="Matthew Steven MacDougall" userId="d23923c0-4c36-4d3d-8bb3-59c6d3a60ab3" providerId="ADAL" clId="{A597F1E1-E37F-59DF-A7FA-C1F59C019ED8}" dt="2025-10-29T23:31:28.220" v="4381" actId="14100"/>
          <ac:picMkLst>
            <pc:docMk/>
            <pc:sldMk cId="1219274074" sldId="299"/>
            <ac:picMk id="4" creationId="{97184BC8-4DC1-8342-74A0-6118DE317765}"/>
          </ac:picMkLst>
        </pc:picChg>
      </pc:sldChg>
      <pc:sldChg chg="add">
        <pc:chgData name="Matthew Steven MacDougall" userId="d23923c0-4c36-4d3d-8bb3-59c6d3a60ab3" providerId="ADAL" clId="{A597F1E1-E37F-59DF-A7FA-C1F59C019ED8}" dt="2025-10-29T20:56:45.995" v="3262"/>
        <pc:sldMkLst>
          <pc:docMk/>
          <pc:sldMk cId="1807006283" sldId="303"/>
        </pc:sldMkLst>
      </pc:sldChg>
      <pc:sldChg chg="del">
        <pc:chgData name="Matthew Steven MacDougall" userId="d23923c0-4c36-4d3d-8bb3-59c6d3a60ab3" providerId="ADAL" clId="{A597F1E1-E37F-59DF-A7FA-C1F59C019ED8}" dt="2025-10-29T20:56:41.132" v="3261" actId="2696"/>
        <pc:sldMkLst>
          <pc:docMk/>
          <pc:sldMk cId="2017383005" sldId="303"/>
        </pc:sldMkLst>
      </pc:sldChg>
      <pc:sldChg chg="modSp mod">
        <pc:chgData name="Matthew Steven MacDougall" userId="d23923c0-4c36-4d3d-8bb3-59c6d3a60ab3" providerId="ADAL" clId="{A597F1E1-E37F-59DF-A7FA-C1F59C019ED8}" dt="2025-10-29T20:56:13.135" v="3260" actId="20577"/>
        <pc:sldMkLst>
          <pc:docMk/>
          <pc:sldMk cId="1619185574" sldId="304"/>
        </pc:sldMkLst>
        <pc:spChg chg="mod">
          <ac:chgData name="Matthew Steven MacDougall" userId="d23923c0-4c36-4d3d-8bb3-59c6d3a60ab3" providerId="ADAL" clId="{A597F1E1-E37F-59DF-A7FA-C1F59C019ED8}" dt="2025-10-29T20:56:13.135" v="3260" actId="20577"/>
          <ac:spMkLst>
            <pc:docMk/>
            <pc:sldMk cId="1619185574" sldId="304"/>
            <ac:spMk id="3" creationId="{1A35BCCA-3A8C-E388-F99F-42D8A4B3203E}"/>
          </ac:spMkLst>
        </pc:spChg>
      </pc:sldChg>
      <pc:sldChg chg="add">
        <pc:chgData name="Matthew Steven MacDougall" userId="d23923c0-4c36-4d3d-8bb3-59c6d3a60ab3" providerId="ADAL" clId="{A597F1E1-E37F-59DF-A7FA-C1F59C019ED8}" dt="2025-10-29T20:56:45.995" v="3262"/>
        <pc:sldMkLst>
          <pc:docMk/>
          <pc:sldMk cId="183606483" sldId="305"/>
        </pc:sldMkLst>
      </pc:sldChg>
      <pc:sldChg chg="del">
        <pc:chgData name="Matthew Steven MacDougall" userId="d23923c0-4c36-4d3d-8bb3-59c6d3a60ab3" providerId="ADAL" clId="{A597F1E1-E37F-59DF-A7FA-C1F59C019ED8}" dt="2025-10-29T20:56:41.132" v="3261" actId="2696"/>
        <pc:sldMkLst>
          <pc:docMk/>
          <pc:sldMk cId="3394995198" sldId="305"/>
        </pc:sldMkLst>
      </pc:sldChg>
      <pc:sldChg chg="modSp mod">
        <pc:chgData name="Matthew Steven MacDougall" userId="d23923c0-4c36-4d3d-8bb3-59c6d3a60ab3" providerId="ADAL" clId="{A597F1E1-E37F-59DF-A7FA-C1F59C019ED8}" dt="2025-10-30T00:42:00.285" v="4445" actId="20577"/>
        <pc:sldMkLst>
          <pc:docMk/>
          <pc:sldMk cId="2218421136" sldId="309"/>
        </pc:sldMkLst>
        <pc:spChg chg="mod">
          <ac:chgData name="Matthew Steven MacDougall" userId="d23923c0-4c36-4d3d-8bb3-59c6d3a60ab3" providerId="ADAL" clId="{A597F1E1-E37F-59DF-A7FA-C1F59C019ED8}" dt="2025-10-30T00:42:00.285" v="4445" actId="20577"/>
          <ac:spMkLst>
            <pc:docMk/>
            <pc:sldMk cId="2218421136" sldId="309"/>
            <ac:spMk id="3" creationId="{CF43D7ED-E236-633C-CFDC-AE27D7278CFA}"/>
          </ac:spMkLst>
        </pc:spChg>
      </pc:sldChg>
      <pc:sldChg chg="addSp modSp mod ord">
        <pc:chgData name="Matthew Steven MacDougall" userId="d23923c0-4c36-4d3d-8bb3-59c6d3a60ab3" providerId="ADAL" clId="{A597F1E1-E37F-59DF-A7FA-C1F59C019ED8}" dt="2025-10-29T23:28:00.244" v="4231" actId="14100"/>
        <pc:sldMkLst>
          <pc:docMk/>
          <pc:sldMk cId="3116876748" sldId="311"/>
        </pc:sldMkLst>
        <pc:spChg chg="mod">
          <ac:chgData name="Matthew Steven MacDougall" userId="d23923c0-4c36-4d3d-8bb3-59c6d3a60ab3" providerId="ADAL" clId="{A597F1E1-E37F-59DF-A7FA-C1F59C019ED8}" dt="2025-10-29T23:27:54.321" v="4228" actId="20577"/>
          <ac:spMkLst>
            <pc:docMk/>
            <pc:sldMk cId="3116876748" sldId="311"/>
            <ac:spMk id="2" creationId="{54FF8FC8-8998-CF40-37AE-11CEB0541534}"/>
          </ac:spMkLst>
        </pc:spChg>
        <pc:spChg chg="add mod">
          <ac:chgData name="Matthew Steven MacDougall" userId="d23923c0-4c36-4d3d-8bb3-59c6d3a60ab3" providerId="ADAL" clId="{A597F1E1-E37F-59DF-A7FA-C1F59C019ED8}" dt="2025-10-29T23:28:00.244" v="4231" actId="14100"/>
          <ac:spMkLst>
            <pc:docMk/>
            <pc:sldMk cId="3116876748" sldId="311"/>
            <ac:spMk id="3" creationId="{D2572661-0932-C619-9AF5-89E8160C9770}"/>
          </ac:spMkLst>
        </pc:spChg>
        <pc:graphicFrameChg chg="mod modGraphic">
          <ac:chgData name="Matthew Steven MacDougall" userId="d23923c0-4c36-4d3d-8bb3-59c6d3a60ab3" providerId="ADAL" clId="{A597F1E1-E37F-59DF-A7FA-C1F59C019ED8}" dt="2025-10-29T23:26:04.614" v="4041" actId="1076"/>
          <ac:graphicFrameMkLst>
            <pc:docMk/>
            <pc:sldMk cId="3116876748" sldId="311"/>
            <ac:graphicFrameMk id="4" creationId="{B187E6A1-1F3C-8F5F-8164-F4F86083F895}"/>
          </ac:graphicFrameMkLst>
        </pc:graphicFrameChg>
      </pc:sldChg>
      <pc:sldChg chg="addSp modSp mod">
        <pc:chgData name="Matthew Steven MacDougall" userId="d23923c0-4c36-4d3d-8bb3-59c6d3a60ab3" providerId="ADAL" clId="{A597F1E1-E37F-59DF-A7FA-C1F59C019ED8}" dt="2025-10-29T04:29:14.803" v="2192" actId="27636"/>
        <pc:sldMkLst>
          <pc:docMk/>
          <pc:sldMk cId="3943823646" sldId="312"/>
        </pc:sldMkLst>
        <pc:spChg chg="mod">
          <ac:chgData name="Matthew Steven MacDougall" userId="d23923c0-4c36-4d3d-8bb3-59c6d3a60ab3" providerId="ADAL" clId="{A597F1E1-E37F-59DF-A7FA-C1F59C019ED8}" dt="2025-10-29T04:29:11.529" v="2190" actId="1035"/>
          <ac:spMkLst>
            <pc:docMk/>
            <pc:sldMk cId="3943823646" sldId="312"/>
            <ac:spMk id="2" creationId="{554788D2-37D2-4230-6452-08E455268ABC}"/>
          </ac:spMkLst>
        </pc:spChg>
        <pc:spChg chg="mod">
          <ac:chgData name="Matthew Steven MacDougall" userId="d23923c0-4c36-4d3d-8bb3-59c6d3a60ab3" providerId="ADAL" clId="{A597F1E1-E37F-59DF-A7FA-C1F59C019ED8}" dt="2025-10-29T04:29:14.803" v="2192" actId="27636"/>
          <ac:spMkLst>
            <pc:docMk/>
            <pc:sldMk cId="3943823646" sldId="312"/>
            <ac:spMk id="3" creationId="{C84AA652-56ED-AA6F-61C2-B4A330BD3340}"/>
          </ac:spMkLst>
        </pc:spChg>
        <pc:picChg chg="add mod">
          <ac:chgData name="Matthew Steven MacDougall" userId="d23923c0-4c36-4d3d-8bb3-59c6d3a60ab3" providerId="ADAL" clId="{A597F1E1-E37F-59DF-A7FA-C1F59C019ED8}" dt="2025-10-29T04:28:52.959" v="2169" actId="1076"/>
          <ac:picMkLst>
            <pc:docMk/>
            <pc:sldMk cId="3943823646" sldId="312"/>
            <ac:picMk id="4098" creationId="{1AFFF2EE-2E56-E156-CF12-D14D72862083}"/>
          </ac:picMkLst>
        </pc:picChg>
      </pc:sldChg>
      <pc:sldChg chg="modSp mod">
        <pc:chgData name="Matthew Steven MacDougall" userId="d23923c0-4c36-4d3d-8bb3-59c6d3a60ab3" providerId="ADAL" clId="{A597F1E1-E37F-59DF-A7FA-C1F59C019ED8}" dt="2025-10-26T22:02:40.219" v="0" actId="6549"/>
        <pc:sldMkLst>
          <pc:docMk/>
          <pc:sldMk cId="1946774345" sldId="316"/>
        </pc:sldMkLst>
        <pc:spChg chg="mod">
          <ac:chgData name="Matthew Steven MacDougall" userId="d23923c0-4c36-4d3d-8bb3-59c6d3a60ab3" providerId="ADAL" clId="{A597F1E1-E37F-59DF-A7FA-C1F59C019ED8}" dt="2025-10-26T22:02:40.219" v="0" actId="6549"/>
          <ac:spMkLst>
            <pc:docMk/>
            <pc:sldMk cId="1946774345" sldId="316"/>
            <ac:spMk id="4" creationId="{39E35166-87BE-5EF9-7E33-E58B5ACE11A9}"/>
          </ac:spMkLst>
        </pc:spChg>
      </pc:sldChg>
      <pc:sldChg chg="modSp mod">
        <pc:chgData name="Matthew Steven MacDougall" userId="d23923c0-4c36-4d3d-8bb3-59c6d3a60ab3" providerId="ADAL" clId="{A597F1E1-E37F-59DF-A7FA-C1F59C019ED8}" dt="2025-10-28T04:48:38.701" v="2129" actId="20577"/>
        <pc:sldMkLst>
          <pc:docMk/>
          <pc:sldMk cId="393024812" sldId="318"/>
        </pc:sldMkLst>
        <pc:spChg chg="mod">
          <ac:chgData name="Matthew Steven MacDougall" userId="d23923c0-4c36-4d3d-8bb3-59c6d3a60ab3" providerId="ADAL" clId="{A597F1E1-E37F-59DF-A7FA-C1F59C019ED8}" dt="2025-10-28T04:48:38.701" v="2129" actId="20577"/>
          <ac:spMkLst>
            <pc:docMk/>
            <pc:sldMk cId="393024812" sldId="318"/>
            <ac:spMk id="3" creationId="{5DB0AD20-A758-7C54-EBA5-BF325687028A}"/>
          </ac:spMkLst>
        </pc:spChg>
      </pc:sldChg>
      <pc:sldChg chg="ord">
        <pc:chgData name="Matthew Steven MacDougall" userId="d23923c0-4c36-4d3d-8bb3-59c6d3a60ab3" providerId="ADAL" clId="{A597F1E1-E37F-59DF-A7FA-C1F59C019ED8}" dt="2025-10-29T23:06:07.274" v="3329" actId="20578"/>
        <pc:sldMkLst>
          <pc:docMk/>
          <pc:sldMk cId="94194310" sldId="319"/>
        </pc:sldMkLst>
      </pc:sldChg>
      <pc:sldChg chg="addSp delSp modSp new mod ord">
        <pc:chgData name="Matthew Steven MacDougall" userId="d23923c0-4c36-4d3d-8bb3-59c6d3a60ab3" providerId="ADAL" clId="{A597F1E1-E37F-59DF-A7FA-C1F59C019ED8}" dt="2025-10-29T04:38:50.896" v="2446" actId="20577"/>
        <pc:sldMkLst>
          <pc:docMk/>
          <pc:sldMk cId="3155567221" sldId="320"/>
        </pc:sldMkLst>
        <pc:spChg chg="mod">
          <ac:chgData name="Matthew Steven MacDougall" userId="d23923c0-4c36-4d3d-8bb3-59c6d3a60ab3" providerId="ADAL" clId="{A597F1E1-E37F-59DF-A7FA-C1F59C019ED8}" dt="2025-10-26T22:31:15.277" v="59" actId="20577"/>
          <ac:spMkLst>
            <pc:docMk/>
            <pc:sldMk cId="3155567221" sldId="320"/>
            <ac:spMk id="2" creationId="{C678D2FE-E333-AB50-73A0-934AD0A0DEFF}"/>
          </ac:spMkLst>
        </pc:spChg>
        <pc:spChg chg="mod">
          <ac:chgData name="Matthew Steven MacDougall" userId="d23923c0-4c36-4d3d-8bb3-59c6d3a60ab3" providerId="ADAL" clId="{A597F1E1-E37F-59DF-A7FA-C1F59C019ED8}" dt="2025-10-29T04:38:50.896" v="2446" actId="20577"/>
          <ac:spMkLst>
            <pc:docMk/>
            <pc:sldMk cId="3155567221" sldId="320"/>
            <ac:spMk id="3" creationId="{736074F3-9AEB-0674-CCEB-806719117C98}"/>
          </ac:spMkLst>
        </pc:spChg>
        <pc:spChg chg="add">
          <ac:chgData name="Matthew Steven MacDougall" userId="d23923c0-4c36-4d3d-8bb3-59c6d3a60ab3" providerId="ADAL" clId="{A597F1E1-E37F-59DF-A7FA-C1F59C019ED8}" dt="2025-10-26T22:29:14.329" v="7"/>
          <ac:spMkLst>
            <pc:docMk/>
            <pc:sldMk cId="3155567221" sldId="320"/>
            <ac:spMk id="5" creationId="{4076844A-C306-9056-DB2E-D1E13A5C0313}"/>
          </ac:spMkLst>
        </pc:spChg>
        <pc:picChg chg="add mod">
          <ac:chgData name="Matthew Steven MacDougall" userId="d23923c0-4c36-4d3d-8bb3-59c6d3a60ab3" providerId="ADAL" clId="{A597F1E1-E37F-59DF-A7FA-C1F59C019ED8}" dt="2025-10-26T22:29:42.240" v="12" actId="1076"/>
          <ac:picMkLst>
            <pc:docMk/>
            <pc:sldMk cId="3155567221" sldId="320"/>
            <ac:picMk id="1032" creationId="{ACB71F92-E097-A5E1-D3D9-B9EBB57055CE}"/>
          </ac:picMkLst>
        </pc:picChg>
        <pc:picChg chg="add mod">
          <ac:chgData name="Matthew Steven MacDougall" userId="d23923c0-4c36-4d3d-8bb3-59c6d3a60ab3" providerId="ADAL" clId="{A597F1E1-E37F-59DF-A7FA-C1F59C019ED8}" dt="2025-10-26T22:30:45.070" v="20" actId="1076"/>
          <ac:picMkLst>
            <pc:docMk/>
            <pc:sldMk cId="3155567221" sldId="320"/>
            <ac:picMk id="1038" creationId="{2D5DECCB-3922-8F60-BED9-14445A07652C}"/>
          </ac:picMkLst>
        </pc:picChg>
      </pc:sldChg>
      <pc:sldChg chg="addSp modSp new mod modNotesTx">
        <pc:chgData name="Matthew Steven MacDougall" userId="d23923c0-4c36-4d3d-8bb3-59c6d3a60ab3" providerId="ADAL" clId="{A597F1E1-E37F-59DF-A7FA-C1F59C019ED8}" dt="2025-10-28T04:44:36.655" v="2125" actId="1076"/>
        <pc:sldMkLst>
          <pc:docMk/>
          <pc:sldMk cId="708421491" sldId="321"/>
        </pc:sldMkLst>
        <pc:spChg chg="mod">
          <ac:chgData name="Matthew Steven MacDougall" userId="d23923c0-4c36-4d3d-8bb3-59c6d3a60ab3" providerId="ADAL" clId="{A597F1E1-E37F-59DF-A7FA-C1F59C019ED8}" dt="2025-10-27T22:36:34.366" v="1125" actId="20577"/>
          <ac:spMkLst>
            <pc:docMk/>
            <pc:sldMk cId="708421491" sldId="321"/>
            <ac:spMk id="2" creationId="{9B4F1AC8-20ED-6AC6-23C6-8E9F39A995A1}"/>
          </ac:spMkLst>
        </pc:spChg>
        <pc:spChg chg="mod">
          <ac:chgData name="Matthew Steven MacDougall" userId="d23923c0-4c36-4d3d-8bb3-59c6d3a60ab3" providerId="ADAL" clId="{A597F1E1-E37F-59DF-A7FA-C1F59C019ED8}" dt="2025-10-28T04:44:32.372" v="2123" actId="1076"/>
          <ac:spMkLst>
            <pc:docMk/>
            <pc:sldMk cId="708421491" sldId="321"/>
            <ac:spMk id="3" creationId="{7E07CB57-C0C2-D37A-71A6-66C858C566EB}"/>
          </ac:spMkLst>
        </pc:spChg>
        <pc:picChg chg="add mod">
          <ac:chgData name="Matthew Steven MacDougall" userId="d23923c0-4c36-4d3d-8bb3-59c6d3a60ab3" providerId="ADAL" clId="{A597F1E1-E37F-59DF-A7FA-C1F59C019ED8}" dt="2025-10-28T04:44:34.872" v="2124" actId="1076"/>
          <ac:picMkLst>
            <pc:docMk/>
            <pc:sldMk cId="708421491" sldId="321"/>
            <ac:picMk id="4" creationId="{826571F9-CAD8-A984-5D3C-023FA0B7F081}"/>
          </ac:picMkLst>
        </pc:picChg>
        <pc:picChg chg="add mod">
          <ac:chgData name="Matthew Steven MacDougall" userId="d23923c0-4c36-4d3d-8bb3-59c6d3a60ab3" providerId="ADAL" clId="{A597F1E1-E37F-59DF-A7FA-C1F59C019ED8}" dt="2025-10-28T04:44:36.655" v="2125" actId="1076"/>
          <ac:picMkLst>
            <pc:docMk/>
            <pc:sldMk cId="708421491" sldId="321"/>
            <ac:picMk id="5" creationId="{73B5CE57-DEE1-A236-F2E3-76D3BF8C5173}"/>
          </ac:picMkLst>
        </pc:picChg>
      </pc:sldChg>
      <pc:sldChg chg="addSp delSp modSp new mod ord">
        <pc:chgData name="Matthew Steven MacDougall" userId="d23923c0-4c36-4d3d-8bb3-59c6d3a60ab3" providerId="ADAL" clId="{A597F1E1-E37F-59DF-A7FA-C1F59C019ED8}" dt="2025-10-30T00:34:15.844" v="4443" actId="1038"/>
        <pc:sldMkLst>
          <pc:docMk/>
          <pc:sldMk cId="2358151553" sldId="322"/>
        </pc:sldMkLst>
        <pc:spChg chg="mod">
          <ac:chgData name="Matthew Steven MacDougall" userId="d23923c0-4c36-4d3d-8bb3-59c6d3a60ab3" providerId="ADAL" clId="{A597F1E1-E37F-59DF-A7FA-C1F59C019ED8}" dt="2025-10-27T22:12:44.015" v="691" actId="20577"/>
          <ac:spMkLst>
            <pc:docMk/>
            <pc:sldMk cId="2358151553" sldId="322"/>
            <ac:spMk id="2" creationId="{2B49DB71-F834-C605-A9FE-0CFD77CC4A41}"/>
          </ac:spMkLst>
        </pc:spChg>
        <pc:spChg chg="mod">
          <ac:chgData name="Matthew Steven MacDougall" userId="d23923c0-4c36-4d3d-8bb3-59c6d3a60ab3" providerId="ADAL" clId="{A597F1E1-E37F-59DF-A7FA-C1F59C019ED8}" dt="2025-10-30T00:34:15.844" v="4443" actId="1038"/>
          <ac:spMkLst>
            <pc:docMk/>
            <pc:sldMk cId="2358151553" sldId="322"/>
            <ac:spMk id="3" creationId="{BA9D2713-DA17-335A-67E4-0A7D0041CA2C}"/>
          </ac:spMkLst>
        </pc:spChg>
        <pc:picChg chg="add mod">
          <ac:chgData name="Matthew Steven MacDougall" userId="d23923c0-4c36-4d3d-8bb3-59c6d3a60ab3" providerId="ADAL" clId="{A597F1E1-E37F-59DF-A7FA-C1F59C019ED8}" dt="2025-10-27T22:04:57.376" v="470" actId="1076"/>
          <ac:picMkLst>
            <pc:docMk/>
            <pc:sldMk cId="2358151553" sldId="322"/>
            <ac:picMk id="4" creationId="{45F02F72-06D7-8934-DA31-A4A75312BDAF}"/>
          </ac:picMkLst>
        </pc:picChg>
        <pc:picChg chg="add del mod">
          <ac:chgData name="Matthew Steven MacDougall" userId="d23923c0-4c36-4d3d-8bb3-59c6d3a60ab3" providerId="ADAL" clId="{A597F1E1-E37F-59DF-A7FA-C1F59C019ED8}" dt="2025-10-30T00:33:15.769" v="4437" actId="478"/>
          <ac:picMkLst>
            <pc:docMk/>
            <pc:sldMk cId="2358151553" sldId="322"/>
            <ac:picMk id="2050" creationId="{ABA9C189-A410-DC1F-73EF-93A60CAC697F}"/>
          </ac:picMkLst>
        </pc:picChg>
        <pc:picChg chg="add mod">
          <ac:chgData name="Matthew Steven MacDougall" userId="d23923c0-4c36-4d3d-8bb3-59c6d3a60ab3" providerId="ADAL" clId="{A597F1E1-E37F-59DF-A7FA-C1F59C019ED8}" dt="2025-10-30T00:33:25.955" v="4442" actId="1076"/>
          <ac:picMkLst>
            <pc:docMk/>
            <pc:sldMk cId="2358151553" sldId="322"/>
            <ac:picMk id="2052" creationId="{39A1B0BB-A9C2-9317-4023-12DEDC5EE2BD}"/>
          </ac:picMkLst>
        </pc:picChg>
      </pc:sldChg>
      <pc:sldChg chg="addSp delSp modSp add mod modNotesTx">
        <pc:chgData name="Matthew Steven MacDougall" userId="d23923c0-4c36-4d3d-8bb3-59c6d3a60ab3" providerId="ADAL" clId="{A597F1E1-E37F-59DF-A7FA-C1F59C019ED8}" dt="2025-10-27T23:02:35.283" v="1656" actId="20577"/>
        <pc:sldMkLst>
          <pc:docMk/>
          <pc:sldMk cId="3421581280" sldId="323"/>
        </pc:sldMkLst>
        <pc:spChg chg="mod">
          <ac:chgData name="Matthew Steven MacDougall" userId="d23923c0-4c36-4d3d-8bb3-59c6d3a60ab3" providerId="ADAL" clId="{A597F1E1-E37F-59DF-A7FA-C1F59C019ED8}" dt="2025-10-27T22:56:43.696" v="1420" actId="20577"/>
          <ac:spMkLst>
            <pc:docMk/>
            <pc:sldMk cId="3421581280" sldId="323"/>
            <ac:spMk id="3" creationId="{43E14896-32EA-6C3E-4001-0C6BEC7336D7}"/>
          </ac:spMkLst>
        </pc:spChg>
        <pc:picChg chg="add mod">
          <ac:chgData name="Matthew Steven MacDougall" userId="d23923c0-4c36-4d3d-8bb3-59c6d3a60ab3" providerId="ADAL" clId="{A597F1E1-E37F-59DF-A7FA-C1F59C019ED8}" dt="2025-10-27T22:54:00.717" v="1295" actId="1076"/>
          <ac:picMkLst>
            <pc:docMk/>
            <pc:sldMk cId="3421581280" sldId="323"/>
            <ac:picMk id="3074" creationId="{9B9ADDE2-108B-AE21-4B51-73A4E1A02481}"/>
          </ac:picMkLst>
        </pc:picChg>
      </pc:sldChg>
      <pc:sldChg chg="modSp new mod">
        <pc:chgData name="Matthew Steven MacDougall" userId="d23923c0-4c36-4d3d-8bb3-59c6d3a60ab3" providerId="ADAL" clId="{A597F1E1-E37F-59DF-A7FA-C1F59C019ED8}" dt="2025-10-30T00:31:09.170" v="4436" actId="27636"/>
        <pc:sldMkLst>
          <pc:docMk/>
          <pc:sldMk cId="3162449590" sldId="324"/>
        </pc:sldMkLst>
        <pc:spChg chg="mod">
          <ac:chgData name="Matthew Steven MacDougall" userId="d23923c0-4c36-4d3d-8bb3-59c6d3a60ab3" providerId="ADAL" clId="{A597F1E1-E37F-59DF-A7FA-C1F59C019ED8}" dt="2025-10-29T04:29:32.567" v="2197" actId="20577"/>
          <ac:spMkLst>
            <pc:docMk/>
            <pc:sldMk cId="3162449590" sldId="324"/>
            <ac:spMk id="2" creationId="{2E3E7A18-4D55-1330-E118-EBC009E123AC}"/>
          </ac:spMkLst>
        </pc:spChg>
        <pc:spChg chg="mod">
          <ac:chgData name="Matthew Steven MacDougall" userId="d23923c0-4c36-4d3d-8bb3-59c6d3a60ab3" providerId="ADAL" clId="{A597F1E1-E37F-59DF-A7FA-C1F59C019ED8}" dt="2025-10-30T00:31:09.170" v="4436" actId="27636"/>
          <ac:spMkLst>
            <pc:docMk/>
            <pc:sldMk cId="3162449590" sldId="324"/>
            <ac:spMk id="3" creationId="{40B447DF-6B29-5954-59F5-54A6394970F3}"/>
          </ac:spMkLst>
        </pc:spChg>
      </pc:sldChg>
      <pc:sldChg chg="modSp add del mod">
        <pc:chgData name="Matthew Steven MacDougall" userId="d23923c0-4c36-4d3d-8bb3-59c6d3a60ab3" providerId="ADAL" clId="{A597F1E1-E37F-59DF-A7FA-C1F59C019ED8}" dt="2025-10-29T23:33:21.909" v="4398" actId="2696"/>
        <pc:sldMkLst>
          <pc:docMk/>
          <pc:sldMk cId="1470342964" sldId="325"/>
        </pc:sldMkLst>
      </pc:sldChg>
      <pc:sldChg chg="modSp add del mod">
        <pc:chgData name="Matthew Steven MacDougall" userId="d23923c0-4c36-4d3d-8bb3-59c6d3a60ab3" providerId="ADAL" clId="{A597F1E1-E37F-59DF-A7FA-C1F59C019ED8}" dt="2025-10-29T23:32:45.931" v="4390" actId="2696"/>
        <pc:sldMkLst>
          <pc:docMk/>
          <pc:sldMk cId="96840465" sldId="326"/>
        </pc:sldMkLst>
      </pc:sldChg>
      <pc:sldChg chg="modSp add del mod">
        <pc:chgData name="Matthew Steven MacDougall" userId="d23923c0-4c36-4d3d-8bb3-59c6d3a60ab3" providerId="ADAL" clId="{A597F1E1-E37F-59DF-A7FA-C1F59C019ED8}" dt="2025-10-29T23:33:30.184" v="4400" actId="2696"/>
        <pc:sldMkLst>
          <pc:docMk/>
          <pc:sldMk cId="4239492040" sldId="327"/>
        </pc:sldMkLst>
      </pc:sldChg>
      <pc:sldChg chg="new del">
        <pc:chgData name="Matthew Steven MacDougall" userId="d23923c0-4c36-4d3d-8bb3-59c6d3a60ab3" providerId="ADAL" clId="{A597F1E1-E37F-59DF-A7FA-C1F59C019ED8}" dt="2025-10-29T23:33:45.901" v="4401" actId="2696"/>
        <pc:sldMkLst>
          <pc:docMk/>
          <pc:sldMk cId="2576629307" sldId="328"/>
        </pc:sldMkLst>
      </pc:sldChg>
      <pc:sldChg chg="addSp delSp modSp new mod">
        <pc:chgData name="Matthew Steven MacDougall" userId="d23923c0-4c36-4d3d-8bb3-59c6d3a60ab3" providerId="ADAL" clId="{A597F1E1-E37F-59DF-A7FA-C1F59C019ED8}" dt="2025-10-29T05:07:36.938" v="2905" actId="20577"/>
        <pc:sldMkLst>
          <pc:docMk/>
          <pc:sldMk cId="2312184818" sldId="329"/>
        </pc:sldMkLst>
        <pc:spChg chg="mod">
          <ac:chgData name="Matthew Steven MacDougall" userId="d23923c0-4c36-4d3d-8bb3-59c6d3a60ab3" providerId="ADAL" clId="{A597F1E1-E37F-59DF-A7FA-C1F59C019ED8}" dt="2025-10-29T04:52:17.882" v="2583" actId="20577"/>
          <ac:spMkLst>
            <pc:docMk/>
            <pc:sldMk cId="2312184818" sldId="329"/>
            <ac:spMk id="2" creationId="{0188A287-D660-B8B7-269D-A0323DD7C2E0}"/>
          </ac:spMkLst>
        </pc:spChg>
        <pc:spChg chg="del mod">
          <ac:chgData name="Matthew Steven MacDougall" userId="d23923c0-4c36-4d3d-8bb3-59c6d3a60ab3" providerId="ADAL" clId="{A597F1E1-E37F-59DF-A7FA-C1F59C019ED8}" dt="2025-10-29T04:52:57.401" v="2587" actId="931"/>
          <ac:spMkLst>
            <pc:docMk/>
            <pc:sldMk cId="2312184818" sldId="329"/>
            <ac:spMk id="3" creationId="{451C86EE-E286-F1A9-28E2-51B7D56BA37A}"/>
          </ac:spMkLst>
        </pc:spChg>
        <pc:spChg chg="add">
          <ac:chgData name="Matthew Steven MacDougall" userId="d23923c0-4c36-4d3d-8bb3-59c6d3a60ab3" providerId="ADAL" clId="{A597F1E1-E37F-59DF-A7FA-C1F59C019ED8}" dt="2025-10-29T04:52:25.090" v="2585"/>
          <ac:spMkLst>
            <pc:docMk/>
            <pc:sldMk cId="2312184818" sldId="329"/>
            <ac:spMk id="4" creationId="{249034E5-2BA1-D6F5-348E-943E41701476}"/>
          </ac:spMkLst>
        </pc:spChg>
        <pc:spChg chg="add mod">
          <ac:chgData name="Matthew Steven MacDougall" userId="d23923c0-4c36-4d3d-8bb3-59c6d3a60ab3" providerId="ADAL" clId="{A597F1E1-E37F-59DF-A7FA-C1F59C019ED8}" dt="2025-10-29T04:52:30.141" v="2586"/>
          <ac:spMkLst>
            <pc:docMk/>
            <pc:sldMk cId="2312184818" sldId="329"/>
            <ac:spMk id="5" creationId="{35D6792A-33C1-D7B3-776F-AB9FADC4C57C}"/>
          </ac:spMkLst>
        </pc:spChg>
        <pc:spChg chg="add mod">
          <ac:chgData name="Matthew Steven MacDougall" userId="d23923c0-4c36-4d3d-8bb3-59c6d3a60ab3" providerId="ADAL" clId="{A597F1E1-E37F-59DF-A7FA-C1F59C019ED8}" dt="2025-10-29T04:55:34.134" v="2602" actId="1076"/>
          <ac:spMkLst>
            <pc:docMk/>
            <pc:sldMk cId="2312184818" sldId="329"/>
            <ac:spMk id="10" creationId="{13EA4ACE-592F-DDA9-82E3-306D01C41CD2}"/>
          </ac:spMkLst>
        </pc:spChg>
        <pc:spChg chg="add mod">
          <ac:chgData name="Matthew Steven MacDougall" userId="d23923c0-4c36-4d3d-8bb3-59c6d3a60ab3" providerId="ADAL" clId="{A597F1E1-E37F-59DF-A7FA-C1F59C019ED8}" dt="2025-10-29T05:07:36.938" v="2905" actId="20577"/>
          <ac:spMkLst>
            <pc:docMk/>
            <pc:sldMk cId="2312184818" sldId="329"/>
            <ac:spMk id="11" creationId="{9F3E64E4-01B0-76E9-0488-28D1B2B91103}"/>
          </ac:spMkLst>
        </pc:spChg>
        <pc:picChg chg="add mod">
          <ac:chgData name="Matthew Steven MacDougall" userId="d23923c0-4c36-4d3d-8bb3-59c6d3a60ab3" providerId="ADAL" clId="{A597F1E1-E37F-59DF-A7FA-C1F59C019ED8}" dt="2025-10-29T04:54:28.998" v="2597" actId="1076"/>
          <ac:picMkLst>
            <pc:docMk/>
            <pc:sldMk cId="2312184818" sldId="329"/>
            <ac:picMk id="7" creationId="{7BE4DBA4-4C27-BFCC-85FA-CB1A9E3F53A8}"/>
          </ac:picMkLst>
        </pc:picChg>
        <pc:picChg chg="add mod">
          <ac:chgData name="Matthew Steven MacDougall" userId="d23923c0-4c36-4d3d-8bb3-59c6d3a60ab3" providerId="ADAL" clId="{A597F1E1-E37F-59DF-A7FA-C1F59C019ED8}" dt="2025-10-29T04:56:05.565" v="2608" actId="1076"/>
          <ac:picMkLst>
            <pc:docMk/>
            <pc:sldMk cId="2312184818" sldId="329"/>
            <ac:picMk id="9" creationId="{3C53DCE2-7098-8A6D-1318-8D7DB40AFDA3}"/>
          </ac:picMkLst>
        </pc:picChg>
      </pc:sldChg>
      <pc:sldChg chg="addSp delSp modSp new mod">
        <pc:chgData name="Matthew Steven MacDougall" userId="d23923c0-4c36-4d3d-8bb3-59c6d3a60ab3" providerId="ADAL" clId="{A597F1E1-E37F-59DF-A7FA-C1F59C019ED8}" dt="2025-10-29T23:29:34.349" v="4371" actId="14100"/>
        <pc:sldMkLst>
          <pc:docMk/>
          <pc:sldMk cId="3555587333" sldId="330"/>
        </pc:sldMkLst>
        <pc:spChg chg="mod">
          <ac:chgData name="Matthew Steven MacDougall" userId="d23923c0-4c36-4d3d-8bb3-59c6d3a60ab3" providerId="ADAL" clId="{A597F1E1-E37F-59DF-A7FA-C1F59C019ED8}" dt="2025-10-29T05:06:39.367" v="2899" actId="20577"/>
          <ac:spMkLst>
            <pc:docMk/>
            <pc:sldMk cId="3555587333" sldId="330"/>
            <ac:spMk id="2" creationId="{F1C41A81-E836-84A1-A651-E114AE4E106E}"/>
          </ac:spMkLst>
        </pc:spChg>
        <pc:spChg chg="mod">
          <ac:chgData name="Matthew Steven MacDougall" userId="d23923c0-4c36-4d3d-8bb3-59c6d3a60ab3" providerId="ADAL" clId="{A597F1E1-E37F-59DF-A7FA-C1F59C019ED8}" dt="2025-10-29T23:29:34.349" v="4371" actId="14100"/>
          <ac:spMkLst>
            <pc:docMk/>
            <pc:sldMk cId="3555587333" sldId="330"/>
            <ac:spMk id="3" creationId="{A2453EC9-7E3A-9352-452C-36695D77D097}"/>
          </ac:spMkLst>
        </pc:spChg>
        <pc:spChg chg="add">
          <ac:chgData name="Matthew Steven MacDougall" userId="d23923c0-4c36-4d3d-8bb3-59c6d3a60ab3" providerId="ADAL" clId="{A597F1E1-E37F-59DF-A7FA-C1F59C019ED8}" dt="2025-10-29T23:17:03.516" v="3584"/>
          <ac:spMkLst>
            <pc:docMk/>
            <pc:sldMk cId="3555587333" sldId="330"/>
            <ac:spMk id="4" creationId="{E13676DC-F94E-0202-B472-1A501245D012}"/>
          </ac:spMkLst>
        </pc:spChg>
        <pc:spChg chg="add mod">
          <ac:chgData name="Matthew Steven MacDougall" userId="d23923c0-4c36-4d3d-8bb3-59c6d3a60ab3" providerId="ADAL" clId="{A597F1E1-E37F-59DF-A7FA-C1F59C019ED8}" dt="2025-10-29T23:17:10.553" v="3585"/>
          <ac:spMkLst>
            <pc:docMk/>
            <pc:sldMk cId="3555587333" sldId="330"/>
            <ac:spMk id="5" creationId="{B8FBCC8D-94F8-C285-F183-D6DE02E671AA}"/>
          </ac:spMkLst>
        </pc:spChg>
        <pc:spChg chg="add del mod">
          <ac:chgData name="Matthew Steven MacDougall" userId="d23923c0-4c36-4d3d-8bb3-59c6d3a60ab3" providerId="ADAL" clId="{A597F1E1-E37F-59DF-A7FA-C1F59C019ED8}" dt="2025-10-29T23:17:26.185" v="3587" actId="478"/>
          <ac:spMkLst>
            <pc:docMk/>
            <pc:sldMk cId="3555587333" sldId="330"/>
            <ac:spMk id="6" creationId="{6DFB2844-6C2F-A1F4-4437-163412B42433}"/>
          </ac:spMkLst>
        </pc:spChg>
        <pc:picChg chg="add mod">
          <ac:chgData name="Matthew Steven MacDougall" userId="d23923c0-4c36-4d3d-8bb3-59c6d3a60ab3" providerId="ADAL" clId="{A597F1E1-E37F-59DF-A7FA-C1F59C019ED8}" dt="2025-10-29T23:17:37.691" v="3590" actId="1076"/>
          <ac:picMkLst>
            <pc:docMk/>
            <pc:sldMk cId="3555587333" sldId="330"/>
            <ac:picMk id="7176" creationId="{08DD8F4E-175D-07B1-AA8B-97515A288DBD}"/>
          </ac:picMkLst>
        </pc:picChg>
      </pc:sldChg>
      <pc:sldChg chg="delSp add setBg delDesignElem">
        <pc:chgData name="Matthew Steven MacDougall" userId="d23923c0-4c36-4d3d-8bb3-59c6d3a60ab3" providerId="ADAL" clId="{A597F1E1-E37F-59DF-A7FA-C1F59C019ED8}" dt="2025-10-29T20:56:53.563" v="3264"/>
        <pc:sldMkLst>
          <pc:docMk/>
          <pc:sldMk cId="2368585881" sldId="331"/>
        </pc:sldMkLst>
        <pc:spChg chg="del">
          <ac:chgData name="Matthew Steven MacDougall" userId="d23923c0-4c36-4d3d-8bb3-59c6d3a60ab3" providerId="ADAL" clId="{A597F1E1-E37F-59DF-A7FA-C1F59C019ED8}" dt="2025-10-29T20:56:53.563" v="3264"/>
          <ac:spMkLst>
            <pc:docMk/>
            <pc:sldMk cId="2368585881" sldId="331"/>
            <ac:spMk id="8" creationId="{D2F3C537-2CB0-7EE4-4A4D-1FCB5C47AA41}"/>
          </ac:spMkLst>
        </pc:spChg>
        <pc:spChg chg="del">
          <ac:chgData name="Matthew Steven MacDougall" userId="d23923c0-4c36-4d3d-8bb3-59c6d3a60ab3" providerId="ADAL" clId="{A597F1E1-E37F-59DF-A7FA-C1F59C019ED8}" dt="2025-10-29T20:56:53.563" v="3264"/>
          <ac:spMkLst>
            <pc:docMk/>
            <pc:sldMk cId="2368585881" sldId="331"/>
            <ac:spMk id="10" creationId="{83719881-0DE1-4E4B-B2B3-EE89354F9282}"/>
          </ac:spMkLst>
        </pc:spChg>
      </pc:sldChg>
      <pc:sldChg chg="addSp modSp new mod">
        <pc:chgData name="Matthew Steven MacDougall" userId="d23923c0-4c36-4d3d-8bb3-59c6d3a60ab3" providerId="ADAL" clId="{A597F1E1-E37F-59DF-A7FA-C1F59C019ED8}" dt="2025-10-29T23:25:24.270" v="4039" actId="20577"/>
        <pc:sldMkLst>
          <pc:docMk/>
          <pc:sldMk cId="3989055906" sldId="332"/>
        </pc:sldMkLst>
        <pc:spChg chg="mod">
          <ac:chgData name="Matthew Steven MacDougall" userId="d23923c0-4c36-4d3d-8bb3-59c6d3a60ab3" providerId="ADAL" clId="{A597F1E1-E37F-59DF-A7FA-C1F59C019ED8}" dt="2025-10-29T23:12:36.427" v="3582" actId="20577"/>
          <ac:spMkLst>
            <pc:docMk/>
            <pc:sldMk cId="3989055906" sldId="332"/>
            <ac:spMk id="2" creationId="{0234D433-83A7-714A-46E4-65C6B9B481EF}"/>
          </ac:spMkLst>
        </pc:spChg>
        <pc:spChg chg="mod">
          <ac:chgData name="Matthew Steven MacDougall" userId="d23923c0-4c36-4d3d-8bb3-59c6d3a60ab3" providerId="ADAL" clId="{A597F1E1-E37F-59DF-A7FA-C1F59C019ED8}" dt="2025-10-29T23:25:24.270" v="4039" actId="20577"/>
          <ac:spMkLst>
            <pc:docMk/>
            <pc:sldMk cId="3989055906" sldId="332"/>
            <ac:spMk id="3" creationId="{E1B1E029-3372-97BF-B0F0-A0F4BE5E32D1}"/>
          </ac:spMkLst>
        </pc:spChg>
        <pc:picChg chg="add mod">
          <ac:chgData name="Matthew Steven MacDougall" userId="d23923c0-4c36-4d3d-8bb3-59c6d3a60ab3" providerId="ADAL" clId="{A597F1E1-E37F-59DF-A7FA-C1F59C019ED8}" dt="2025-10-29T23:10:14.406" v="3333" actId="1076"/>
          <ac:picMkLst>
            <pc:docMk/>
            <pc:sldMk cId="3989055906" sldId="332"/>
            <ac:picMk id="6146" creationId="{DED9DEEA-3D83-3B0F-FD38-FEB102CB7BCD}"/>
          </ac:picMkLst>
        </pc:picChg>
      </pc:sldChg>
      <pc:sldChg chg="add del">
        <pc:chgData name="Matthew Steven MacDougall" userId="d23923c0-4c36-4d3d-8bb3-59c6d3a60ab3" providerId="ADAL" clId="{A597F1E1-E37F-59DF-A7FA-C1F59C019ED8}" dt="2025-10-29T23:32:46.755" v="4391" actId="2696"/>
        <pc:sldMkLst>
          <pc:docMk/>
          <pc:sldMk cId="1119735853" sldId="333"/>
        </pc:sldMkLst>
      </pc:sldChg>
      <pc:sldChg chg="modSp add mod">
        <pc:chgData name="Matthew Steven MacDougall" userId="d23923c0-4c36-4d3d-8bb3-59c6d3a60ab3" providerId="ADAL" clId="{A597F1E1-E37F-59DF-A7FA-C1F59C019ED8}" dt="2025-10-29T23:35:31.928" v="4415" actId="20577"/>
        <pc:sldMkLst>
          <pc:docMk/>
          <pc:sldMk cId="2918870468" sldId="334"/>
        </pc:sldMkLst>
        <pc:spChg chg="mod">
          <ac:chgData name="Matthew Steven MacDougall" userId="d23923c0-4c36-4d3d-8bb3-59c6d3a60ab3" providerId="ADAL" clId="{A597F1E1-E37F-59DF-A7FA-C1F59C019ED8}" dt="2025-10-29T23:35:31.928" v="4415" actId="20577"/>
          <ac:spMkLst>
            <pc:docMk/>
            <pc:sldMk cId="2918870468" sldId="334"/>
            <ac:spMk id="3" creationId="{119E38B9-626C-B329-D26A-58E6D5DC71CD}"/>
          </ac:spMkLst>
        </pc:spChg>
      </pc:sldChg>
      <pc:sldChg chg="modSp add mod">
        <pc:chgData name="Matthew Steven MacDougall" userId="d23923c0-4c36-4d3d-8bb3-59c6d3a60ab3" providerId="ADAL" clId="{A597F1E1-E37F-59DF-A7FA-C1F59C019ED8}" dt="2025-10-29T23:35:56.284" v="4422" actId="207"/>
        <pc:sldMkLst>
          <pc:docMk/>
          <pc:sldMk cId="2446021195" sldId="335"/>
        </pc:sldMkLst>
        <pc:spChg chg="mod">
          <ac:chgData name="Matthew Steven MacDougall" userId="d23923c0-4c36-4d3d-8bb3-59c6d3a60ab3" providerId="ADAL" clId="{A597F1E1-E37F-59DF-A7FA-C1F59C019ED8}" dt="2025-10-29T23:35:56.284" v="4422" actId="207"/>
          <ac:spMkLst>
            <pc:docMk/>
            <pc:sldMk cId="2446021195" sldId="335"/>
            <ac:spMk id="3" creationId="{49AFF2C0-7FD6-2655-F579-FCCE556F5AD6}"/>
          </ac:spMkLst>
        </pc:spChg>
      </pc:sldChg>
      <pc:sldChg chg="modSp add mod">
        <pc:chgData name="Matthew Steven MacDougall" userId="d23923c0-4c36-4d3d-8bb3-59c6d3a60ab3" providerId="ADAL" clId="{A597F1E1-E37F-59DF-A7FA-C1F59C019ED8}" dt="2025-10-29T23:36:28.586" v="4431" actId="207"/>
        <pc:sldMkLst>
          <pc:docMk/>
          <pc:sldMk cId="2565497837" sldId="336"/>
        </pc:sldMkLst>
        <pc:spChg chg="mod">
          <ac:chgData name="Matthew Steven MacDougall" userId="d23923c0-4c36-4d3d-8bb3-59c6d3a60ab3" providerId="ADAL" clId="{A597F1E1-E37F-59DF-A7FA-C1F59C019ED8}" dt="2025-10-29T23:36:28.586" v="4431" actId="207"/>
          <ac:spMkLst>
            <pc:docMk/>
            <pc:sldMk cId="2565497837" sldId="336"/>
            <ac:spMk id="3" creationId="{320C0576-05EC-4A8A-F027-3968096B2B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D94B5-C02A-594D-B01A-51F1DC01F085}" type="datetimeFigureOut">
              <a:rPr lang="en-US" smtClean="0"/>
              <a:t>10/26/25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92986-9635-CB41-892D-AB861C456EC1}" type="slidenum">
              <a:rPr lang="en-US" smtClean="0"/>
              <a:t>‹#›</a:t>
            </a:fld>
            <a:endParaRPr lang="en-US"/>
          </a:p>
        </p:txBody>
      </p:sp>
    </p:spTree>
    <p:extLst>
      <p:ext uri="{BB962C8B-B14F-4D97-AF65-F5344CB8AC3E}">
        <p14:creationId xmlns:p14="http://schemas.microsoft.com/office/powerpoint/2010/main" val="262566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adiologykey.com/imaging-histamine-receptors-using-pet-and-spect/#CR5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Thurmond, R., Gelfand, E. &amp; Dunford, P. The role of histamine H</a:t>
            </a:r>
            <a:r>
              <a:rPr lang="en-US" sz="1200" b="0" i="0" kern="1200" baseline="-25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and H</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receptors in allergic inflammation: the search for new antihistamines. </a:t>
            </a:r>
            <a:r>
              <a:rPr lang="en-US" sz="1200" b="0" i="1" kern="1200" dirty="0">
                <a:solidFill>
                  <a:schemeClr val="tx1"/>
                </a:solidFill>
                <a:effectLst/>
                <a:latin typeface="+mn-lt"/>
                <a:ea typeface="+mn-ea"/>
                <a:cs typeface="+mn-cs"/>
              </a:rPr>
              <a:t>Nat Rev Drug </a:t>
            </a:r>
            <a:r>
              <a:rPr lang="en-US" sz="1200" b="0" i="1" kern="1200" dirty="0" err="1">
                <a:solidFill>
                  <a:schemeClr val="tx1"/>
                </a:solidFill>
                <a:effectLst/>
                <a:latin typeface="+mn-lt"/>
                <a:ea typeface="+mn-ea"/>
                <a:cs typeface="+mn-cs"/>
              </a:rPr>
              <a:t>Discov</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 41–53 (2008)</a:t>
            </a:r>
            <a:endParaRPr lang="en-US" dirty="0"/>
          </a:p>
          <a:p>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3</a:t>
            </a:fld>
            <a:endParaRPr lang="en-US"/>
          </a:p>
        </p:txBody>
      </p:sp>
    </p:spTree>
    <p:extLst>
      <p:ext uri="{BB962C8B-B14F-4D97-AF65-F5344CB8AC3E}">
        <p14:creationId xmlns:p14="http://schemas.microsoft.com/office/powerpoint/2010/main" val="333824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4C094-1A97-3F13-9E0B-A0903FCA8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809C76-A550-2C9E-9686-5FEB8D5F8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D072C-350C-6A79-D82A-707C43EEC28B}"/>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Nomura H, Mizuta H, </a:t>
            </a:r>
            <a:r>
              <a:rPr lang="en-US" sz="1200" b="0" i="0" kern="1200" dirty="0" err="1">
                <a:solidFill>
                  <a:schemeClr val="tx1"/>
                </a:solidFill>
                <a:effectLst/>
                <a:latin typeface="+mn-lt"/>
                <a:ea typeface="+mn-ea"/>
                <a:cs typeface="+mn-cs"/>
              </a:rPr>
              <a:t>Norimoto</a:t>
            </a:r>
            <a:r>
              <a:rPr lang="en-US" sz="1200" b="0" i="0" kern="1200" dirty="0">
                <a:solidFill>
                  <a:schemeClr val="tx1"/>
                </a:solidFill>
                <a:effectLst/>
                <a:latin typeface="+mn-lt"/>
                <a:ea typeface="+mn-ea"/>
                <a:cs typeface="+mn-cs"/>
              </a:rPr>
              <a:t> H, Masuda F, Miura Y, Kubo A, Kojima H, </a:t>
            </a:r>
            <a:r>
              <a:rPr lang="en-US" sz="1200" b="0" i="0" kern="1200" dirty="0" err="1">
                <a:solidFill>
                  <a:schemeClr val="tx1"/>
                </a:solidFill>
                <a:effectLst/>
                <a:latin typeface="+mn-lt"/>
                <a:ea typeface="+mn-ea"/>
                <a:cs typeface="+mn-cs"/>
              </a:rPr>
              <a:t>Ashizuka</a:t>
            </a:r>
            <a:r>
              <a:rPr lang="en-US" sz="1200" b="0" i="0" kern="1200" dirty="0">
                <a:solidFill>
                  <a:schemeClr val="tx1"/>
                </a:solidFill>
                <a:effectLst/>
                <a:latin typeface="+mn-lt"/>
                <a:ea typeface="+mn-ea"/>
                <a:cs typeface="+mn-cs"/>
              </a:rPr>
              <a:t> A, Matsukawa N, Baraki Z, </a:t>
            </a:r>
            <a:r>
              <a:rPr lang="en-US" sz="1200" b="0" i="0" kern="1200" dirty="0" err="1">
                <a:solidFill>
                  <a:schemeClr val="tx1"/>
                </a:solidFill>
                <a:effectLst/>
                <a:latin typeface="+mn-lt"/>
                <a:ea typeface="+mn-ea"/>
                <a:cs typeface="+mn-cs"/>
              </a:rPr>
              <a:t>Hitora</a:t>
            </a:r>
            <a:r>
              <a:rPr lang="en-US" sz="1200" b="0" i="0" kern="1200" dirty="0">
                <a:solidFill>
                  <a:schemeClr val="tx1"/>
                </a:solidFill>
                <a:effectLst/>
                <a:latin typeface="+mn-lt"/>
                <a:ea typeface="+mn-ea"/>
                <a:cs typeface="+mn-cs"/>
              </a:rPr>
              <a:t>-Imamura N, Nakayama D, Ishikawa T, Okada M, Orita K, Saito R, Yamauchi N, Sano Y, </a:t>
            </a:r>
            <a:r>
              <a:rPr lang="en-US" sz="1200" b="0" i="0" kern="1200" dirty="0" err="1">
                <a:solidFill>
                  <a:schemeClr val="tx1"/>
                </a:solidFill>
                <a:effectLst/>
                <a:latin typeface="+mn-lt"/>
                <a:ea typeface="+mn-ea"/>
                <a:cs typeface="+mn-cs"/>
              </a:rPr>
              <a:t>Kusuhara</a:t>
            </a:r>
            <a:r>
              <a:rPr lang="en-US" sz="1200" b="0" i="0" kern="1200" dirty="0">
                <a:solidFill>
                  <a:schemeClr val="tx1"/>
                </a:solidFill>
                <a:effectLst/>
                <a:latin typeface="+mn-lt"/>
                <a:ea typeface="+mn-ea"/>
                <a:cs typeface="+mn-cs"/>
              </a:rPr>
              <a:t> H, Minami M, Takahashi H, Ikegaya Y. Central Histamine Boosts Perirhinal Cortex Activity and Restores Forgotten Object Memories. Biol Psychiatry. 2019 Aug 1;86(3):230-239.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10.1016/j.biopsych.2018.11.009.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2019 Jan 8. PMID: 30635130.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Mice novel object recognition, introduce novel object during training and then offer familiar and novel object. Will prefer novel object</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Betahistine</a:t>
            </a:r>
            <a:r>
              <a:rPr lang="en-US" sz="1200" b="0" i="0" kern="1200" dirty="0">
                <a:solidFill>
                  <a:schemeClr val="tx1"/>
                </a:solidFill>
                <a:effectLst/>
                <a:latin typeface="+mn-lt"/>
                <a:ea typeface="+mn-ea"/>
                <a:cs typeface="+mn-cs"/>
              </a:rPr>
              <a:t> improved memory recall especially for more difficult items., but did actually worsen recall at less difficulty. Also worked better in individuals with worse performance on placebo.</a:t>
            </a:r>
            <a:endParaRPr lang="en-US" dirty="0"/>
          </a:p>
        </p:txBody>
      </p:sp>
      <p:sp>
        <p:nvSpPr>
          <p:cNvPr id="4" name="Slide Number Placeholder 3">
            <a:extLst>
              <a:ext uri="{FF2B5EF4-FFF2-40B4-BE49-F238E27FC236}">
                <a16:creationId xmlns:a16="http://schemas.microsoft.com/office/drawing/2014/main" id="{6513F258-DB74-B931-F938-FD7698CA8846}"/>
              </a:ext>
            </a:extLst>
          </p:cNvPr>
          <p:cNvSpPr>
            <a:spLocks noGrp="1"/>
          </p:cNvSpPr>
          <p:nvPr>
            <p:ph type="sldNum" sz="quarter" idx="5"/>
          </p:nvPr>
        </p:nvSpPr>
        <p:spPr/>
        <p:txBody>
          <a:bodyPr/>
          <a:lstStyle/>
          <a:p>
            <a:fld id="{4AB92986-9635-CB41-892D-AB861C456EC1}" type="slidenum">
              <a:rPr lang="en-US" smtClean="0"/>
              <a:t>16</a:t>
            </a:fld>
            <a:endParaRPr lang="en-US"/>
          </a:p>
        </p:txBody>
      </p:sp>
    </p:spTree>
    <p:extLst>
      <p:ext uri="{BB962C8B-B14F-4D97-AF65-F5344CB8AC3E}">
        <p14:creationId xmlns:p14="http://schemas.microsoft.com/office/powerpoint/2010/main" val="292912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Wade, Laurie &amp; </a:t>
            </a:r>
            <a:r>
              <a:rPr lang="en-US" dirty="0" err="1"/>
              <a:t>Bielory</a:t>
            </a:r>
            <a:r>
              <a:rPr lang="en-US" dirty="0"/>
              <a:t>, Leonard &amp; Rudner, Shara. (2012). Ophthalmic antihistamines and H 1-H 4 receptors. Current opinion in allergy and clinical immunology. 12. 510-6. 10.1097/ACI.0b013e328357d3ba. </a:t>
            </a:r>
          </a:p>
        </p:txBody>
      </p:sp>
      <p:sp>
        <p:nvSpPr>
          <p:cNvPr id="4" name="Slide Number Placeholder 3"/>
          <p:cNvSpPr>
            <a:spLocks noGrp="1"/>
          </p:cNvSpPr>
          <p:nvPr>
            <p:ph type="sldNum" sz="quarter" idx="5"/>
          </p:nvPr>
        </p:nvSpPr>
        <p:spPr/>
        <p:txBody>
          <a:bodyPr/>
          <a:lstStyle/>
          <a:p>
            <a:fld id="{4AB92986-9635-CB41-892D-AB861C456EC1}" type="slidenum">
              <a:rPr lang="en-US" smtClean="0"/>
              <a:t>18</a:t>
            </a:fld>
            <a:endParaRPr lang="en-US"/>
          </a:p>
        </p:txBody>
      </p:sp>
    </p:spTree>
    <p:extLst>
      <p:ext uri="{BB962C8B-B14F-4D97-AF65-F5344CB8AC3E}">
        <p14:creationId xmlns:p14="http://schemas.microsoft.com/office/powerpoint/2010/main" val="2305321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Gray SL, Anderson ML, Dublin S, et al. Cumulative Use of Strong Anticholinergics and Incident Dementia: A Prospective Cohort Study. JAMA Intern Med. 2015;175(3):401–407. doi:10.1001/jamainternmed.2014.7663</a:t>
            </a:r>
          </a:p>
          <a:p>
            <a:r>
              <a:rPr lang="en-US" dirty="0"/>
              <a:t>Confidence</a:t>
            </a:r>
          </a:p>
        </p:txBody>
      </p:sp>
      <p:sp>
        <p:nvSpPr>
          <p:cNvPr id="4" name="Slide Number Placeholder 3"/>
          <p:cNvSpPr>
            <a:spLocks noGrp="1"/>
          </p:cNvSpPr>
          <p:nvPr>
            <p:ph type="sldNum" sz="quarter" idx="5"/>
          </p:nvPr>
        </p:nvSpPr>
        <p:spPr/>
        <p:txBody>
          <a:bodyPr/>
          <a:lstStyle/>
          <a:p>
            <a:fld id="{4AB92986-9635-CB41-892D-AB861C456EC1}" type="slidenum">
              <a:rPr lang="en-US" smtClean="0"/>
              <a:t>20</a:t>
            </a:fld>
            <a:endParaRPr lang="en-US"/>
          </a:p>
        </p:txBody>
      </p:sp>
    </p:spTree>
    <p:extLst>
      <p:ext uri="{BB962C8B-B14F-4D97-AF65-F5344CB8AC3E}">
        <p14:creationId xmlns:p14="http://schemas.microsoft.com/office/powerpoint/2010/main" val="121268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Belessiotis</a:t>
            </a:r>
            <a:r>
              <a:rPr lang="en-US" sz="1200" b="0" i="0" kern="1200" dirty="0">
                <a:solidFill>
                  <a:schemeClr val="tx1"/>
                </a:solidFill>
                <a:effectLst/>
                <a:latin typeface="+mn-lt"/>
                <a:ea typeface="+mn-ea"/>
                <a:cs typeface="+mn-cs"/>
              </a:rPr>
              <a:t>-Richards C, Hayes J, Feng Yap Y, Talwar S, </a:t>
            </a:r>
            <a:r>
              <a:rPr lang="en-US" sz="1200" b="0" i="0" kern="1200" dirty="0" err="1">
                <a:solidFill>
                  <a:schemeClr val="tx1"/>
                </a:solidFill>
                <a:effectLst/>
                <a:latin typeface="+mn-lt"/>
                <a:ea typeface="+mn-ea"/>
                <a:cs typeface="+mn-cs"/>
              </a:rPr>
              <a:t>Eskinazi</a:t>
            </a:r>
            <a:r>
              <a:rPr lang="en-US" sz="1200" b="0" i="0" kern="1200" dirty="0">
                <a:solidFill>
                  <a:schemeClr val="tx1"/>
                </a:solidFill>
                <a:effectLst/>
                <a:latin typeface="+mn-lt"/>
                <a:ea typeface="+mn-ea"/>
                <a:cs typeface="+mn-cs"/>
              </a:rPr>
              <a:t> M, Li W, Ward H, </a:t>
            </a:r>
            <a:r>
              <a:rPr lang="en-US" sz="1200" b="0" i="0" kern="1200" dirty="0" err="1">
                <a:solidFill>
                  <a:schemeClr val="tx1"/>
                </a:solidFill>
                <a:effectLst/>
                <a:latin typeface="+mn-lt"/>
                <a:ea typeface="+mn-ea"/>
                <a:cs typeface="+mn-cs"/>
              </a:rPr>
              <a:t>Letrondo</a:t>
            </a:r>
            <a:r>
              <a:rPr lang="en-US" sz="1200" b="0" i="0" kern="1200" dirty="0">
                <a:solidFill>
                  <a:schemeClr val="tx1"/>
                </a:solidFill>
                <a:effectLst/>
                <a:latin typeface="+mn-lt"/>
                <a:ea typeface="+mn-ea"/>
                <a:cs typeface="+mn-cs"/>
              </a:rPr>
              <a:t> PA, Morelli-Batters M, Bruun A, Lin R, Wright T, Mukadam N. Systemic medications and dementia risk: a systematic umbrella review. Mol Psychiatry. 2025 Jul 24.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10.1038/s41380-025-03129-3.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ahead of print. PMID: 40707785.</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21</a:t>
            </a:fld>
            <a:endParaRPr lang="en-US"/>
          </a:p>
        </p:txBody>
      </p:sp>
    </p:spTree>
    <p:extLst>
      <p:ext uri="{BB962C8B-B14F-4D97-AF65-F5344CB8AC3E}">
        <p14:creationId xmlns:p14="http://schemas.microsoft.com/office/powerpoint/2010/main" val="2470172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confounders, specifically indication? Timeline?</a:t>
            </a:r>
          </a:p>
          <a:p>
            <a:r>
              <a:rPr lang="en-US" dirty="0"/>
              <a:t>Sleep disturbance as indication?</a:t>
            </a:r>
          </a:p>
          <a:p>
            <a:r>
              <a:rPr lang="en-US" dirty="0"/>
              <a:t>Nasal congestion?</a:t>
            </a:r>
          </a:p>
          <a:p>
            <a:r>
              <a:rPr lang="en-US" dirty="0"/>
              <a:t>Clear outline of arguments:</a:t>
            </a:r>
          </a:p>
          <a:p>
            <a:r>
              <a:rPr lang="en-US" dirty="0"/>
              <a:t>1. Epi</a:t>
            </a:r>
          </a:p>
          <a:p>
            <a:r>
              <a:rPr lang="en-US" dirty="0"/>
              <a:t>2. Mechanistic</a:t>
            </a:r>
          </a:p>
          <a:p>
            <a:r>
              <a:rPr lang="en-US" dirty="0"/>
              <a:t>3. </a:t>
            </a:r>
          </a:p>
          <a:p>
            <a:endParaRPr lang="en-US" dirty="0"/>
          </a:p>
          <a:p>
            <a:endParaRPr lang="en-US" dirty="0"/>
          </a:p>
          <a:p>
            <a:r>
              <a:rPr lang="en-US" dirty="0"/>
              <a:t>H3R affinity?</a:t>
            </a:r>
          </a:p>
        </p:txBody>
      </p:sp>
      <p:sp>
        <p:nvSpPr>
          <p:cNvPr id="4" name="Slide Number Placeholder 3"/>
          <p:cNvSpPr>
            <a:spLocks noGrp="1"/>
          </p:cNvSpPr>
          <p:nvPr>
            <p:ph type="sldNum" sz="quarter" idx="5"/>
          </p:nvPr>
        </p:nvSpPr>
        <p:spPr/>
        <p:txBody>
          <a:bodyPr/>
          <a:lstStyle/>
          <a:p>
            <a:fld id="{4AB92986-9635-CB41-892D-AB861C456EC1}" type="slidenum">
              <a:rPr lang="en-US" smtClean="0"/>
              <a:t>22</a:t>
            </a:fld>
            <a:endParaRPr lang="en-US"/>
          </a:p>
        </p:txBody>
      </p:sp>
    </p:spTree>
    <p:extLst>
      <p:ext uri="{BB962C8B-B14F-4D97-AF65-F5344CB8AC3E}">
        <p14:creationId xmlns:p14="http://schemas.microsoft.com/office/powerpoint/2010/main" val="396526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comparison Benzos OR 2.74 </a:t>
            </a:r>
          </a:p>
        </p:txBody>
      </p:sp>
      <p:sp>
        <p:nvSpPr>
          <p:cNvPr id="4" name="Slide Number Placeholder 3"/>
          <p:cNvSpPr>
            <a:spLocks noGrp="1"/>
          </p:cNvSpPr>
          <p:nvPr>
            <p:ph type="sldNum" sz="quarter" idx="5"/>
          </p:nvPr>
        </p:nvSpPr>
        <p:spPr/>
        <p:txBody>
          <a:bodyPr/>
          <a:lstStyle/>
          <a:p>
            <a:fld id="{4AB92986-9635-CB41-892D-AB861C456EC1}" type="slidenum">
              <a:rPr lang="en-US" smtClean="0"/>
              <a:t>23</a:t>
            </a:fld>
            <a:endParaRPr lang="en-US"/>
          </a:p>
        </p:txBody>
      </p:sp>
    </p:spTree>
    <p:extLst>
      <p:ext uri="{BB962C8B-B14F-4D97-AF65-F5344CB8AC3E}">
        <p14:creationId xmlns:p14="http://schemas.microsoft.com/office/powerpoint/2010/main" val="190182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24</a:t>
            </a:fld>
            <a:endParaRPr lang="en-US"/>
          </a:p>
        </p:txBody>
      </p:sp>
    </p:spTree>
    <p:extLst>
      <p:ext uri="{BB962C8B-B14F-4D97-AF65-F5344CB8AC3E}">
        <p14:creationId xmlns:p14="http://schemas.microsoft.com/office/powerpoint/2010/main" val="3154098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25</a:t>
            </a:fld>
            <a:endParaRPr lang="en-US"/>
          </a:p>
        </p:txBody>
      </p:sp>
    </p:spTree>
    <p:extLst>
      <p:ext uri="{BB962C8B-B14F-4D97-AF65-F5344CB8AC3E}">
        <p14:creationId xmlns:p14="http://schemas.microsoft.com/office/powerpoint/2010/main" val="342452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26</a:t>
            </a:fld>
            <a:endParaRPr lang="en-US"/>
          </a:p>
        </p:txBody>
      </p:sp>
    </p:spTree>
    <p:extLst>
      <p:ext uri="{BB962C8B-B14F-4D97-AF65-F5344CB8AC3E}">
        <p14:creationId xmlns:p14="http://schemas.microsoft.com/office/powerpoint/2010/main" val="3129381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Yanai, K., Zhang, D., Tashiro, M., Yoshikawa, T., Naganuma, F., Harada, R., … Okamura, N. (2011). Positron emission tomography evaluation of sedative properties of antihistamines. </a:t>
            </a:r>
            <a:r>
              <a:rPr lang="en-US" sz="1200" b="0" i="1" kern="1200" dirty="0">
                <a:solidFill>
                  <a:schemeClr val="tx1"/>
                </a:solidFill>
                <a:effectLst/>
                <a:latin typeface="+mn-lt"/>
                <a:ea typeface="+mn-ea"/>
                <a:cs typeface="+mn-cs"/>
              </a:rPr>
              <a:t>Expert Opinion on Drug Safety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(4), 613–622. https://</a:t>
            </a:r>
            <a:r>
              <a:rPr lang="en-US" sz="1200" b="0" i="0" kern="1200" dirty="0" err="1">
                <a:solidFill>
                  <a:schemeClr val="tx1"/>
                </a:solidFill>
                <a:effectLst/>
                <a:latin typeface="+mn-lt"/>
                <a:ea typeface="+mn-ea"/>
                <a:cs typeface="+mn-cs"/>
              </a:rPr>
              <a:t>doi-org.laneproxy.stanford.edu</a:t>
            </a:r>
            <a:r>
              <a:rPr lang="en-US" sz="1200" b="0" i="0" kern="1200" dirty="0">
                <a:solidFill>
                  <a:schemeClr val="tx1"/>
                </a:solidFill>
                <a:effectLst/>
                <a:latin typeface="+mn-lt"/>
                <a:ea typeface="+mn-ea"/>
                <a:cs typeface="+mn-cs"/>
              </a:rPr>
              <a:t>/10.1517/14740338.2011.562889</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28</a:t>
            </a:fld>
            <a:endParaRPr lang="en-US"/>
          </a:p>
        </p:txBody>
      </p:sp>
    </p:spTree>
    <p:extLst>
      <p:ext uri="{BB962C8B-B14F-4D97-AF65-F5344CB8AC3E}">
        <p14:creationId xmlns:p14="http://schemas.microsoft.com/office/powerpoint/2010/main" val="227046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4</a:t>
            </a:fld>
            <a:endParaRPr lang="en-US"/>
          </a:p>
        </p:txBody>
      </p:sp>
    </p:spTree>
    <p:extLst>
      <p:ext uri="{BB962C8B-B14F-4D97-AF65-F5344CB8AC3E}">
        <p14:creationId xmlns:p14="http://schemas.microsoft.com/office/powerpoint/2010/main" val="2373995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Yang CC, Chien WC, Chung CH, Lai CY, Tzeng NS. The Usage of Histamine Type 1 Receptor Antagonist and Risk of Dementia in the Elderly: A Nationwide Cohort Study. Front Aging </a:t>
            </a:r>
            <a:r>
              <a:rPr lang="en-US" sz="1200" b="0" i="0" kern="1200" dirty="0" err="1">
                <a:solidFill>
                  <a:schemeClr val="tx1"/>
                </a:solidFill>
                <a:effectLst/>
                <a:latin typeface="+mn-lt"/>
                <a:ea typeface="+mn-ea"/>
                <a:cs typeface="+mn-cs"/>
              </a:rPr>
              <a:t>Neurosci</a:t>
            </a:r>
            <a:r>
              <a:rPr lang="en-US" sz="1200" b="0" i="0" kern="1200" dirty="0">
                <a:solidFill>
                  <a:schemeClr val="tx1"/>
                </a:solidFill>
                <a:effectLst/>
                <a:latin typeface="+mn-lt"/>
                <a:ea typeface="+mn-ea"/>
                <a:cs typeface="+mn-cs"/>
              </a:rPr>
              <a:t>. 2022 Mar 18;14:811494.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10.3389/fnagi.2022.811494. PMID: 35370616; PMCID: PMC8972197.</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29</a:t>
            </a:fld>
            <a:endParaRPr lang="en-US"/>
          </a:p>
        </p:txBody>
      </p:sp>
    </p:spTree>
    <p:extLst>
      <p:ext uri="{BB962C8B-B14F-4D97-AF65-F5344CB8AC3E}">
        <p14:creationId xmlns:p14="http://schemas.microsoft.com/office/powerpoint/2010/main" val="3629799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Verheggen</a:t>
            </a:r>
            <a:r>
              <a:rPr lang="en-US" sz="1200" b="0" i="0" kern="1200" dirty="0">
                <a:solidFill>
                  <a:schemeClr val="tx1"/>
                </a:solidFill>
                <a:effectLst/>
                <a:latin typeface="+mn-lt"/>
                <a:ea typeface="+mn-ea"/>
                <a:cs typeface="+mn-cs"/>
              </a:rPr>
              <a:t>, I.C.M., de Jong, J.J.A., van Boxtel, M.P.J. </a:t>
            </a:r>
            <a:r>
              <a:rPr lang="en-US" sz="1200" b="0" i="1" kern="1200" dirty="0">
                <a:solidFill>
                  <a:schemeClr val="tx1"/>
                </a:solidFill>
                <a:effectLst/>
                <a:latin typeface="+mn-lt"/>
                <a:ea typeface="+mn-ea"/>
                <a:cs typeface="+mn-cs"/>
              </a:rPr>
              <a:t>et al.</a:t>
            </a:r>
            <a:r>
              <a:rPr lang="en-US" sz="1200" b="0" i="0" kern="1200" dirty="0">
                <a:solidFill>
                  <a:schemeClr val="tx1"/>
                </a:solidFill>
                <a:effectLst/>
                <a:latin typeface="+mn-lt"/>
                <a:ea typeface="+mn-ea"/>
                <a:cs typeface="+mn-cs"/>
              </a:rPr>
              <a:t> Increase in blood–brain barrier leakage in healthy, older adults. </a:t>
            </a:r>
            <a:r>
              <a:rPr lang="en-US" sz="1200" b="0" i="1" kern="1200" dirty="0" err="1">
                <a:solidFill>
                  <a:schemeClr val="tx1"/>
                </a:solidFill>
                <a:effectLst/>
                <a:latin typeface="+mn-lt"/>
                <a:ea typeface="+mn-ea"/>
                <a:cs typeface="+mn-cs"/>
              </a:rPr>
              <a:t>GeroScience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42</a:t>
            </a:r>
            <a:r>
              <a:rPr lang="en-US" sz="1200" b="0" i="0" kern="1200" dirty="0">
                <a:solidFill>
                  <a:schemeClr val="tx1"/>
                </a:solidFill>
                <a:effectLst/>
                <a:latin typeface="+mn-lt"/>
                <a:ea typeface="+mn-ea"/>
                <a:cs typeface="+mn-cs"/>
              </a:rPr>
              <a:t>, 1183–1193 (2020). https://</a:t>
            </a:r>
            <a:r>
              <a:rPr lang="en-US" sz="1200" b="0" i="0" kern="1200" dirty="0" err="1">
                <a:solidFill>
                  <a:schemeClr val="tx1"/>
                </a:solidFill>
                <a:effectLst/>
                <a:latin typeface="+mn-lt"/>
                <a:ea typeface="+mn-ea"/>
                <a:cs typeface="+mn-cs"/>
              </a:rPr>
              <a:t>doi-org.laneproxy.stanford.edu</a:t>
            </a:r>
            <a:r>
              <a:rPr lang="en-US" sz="1200" b="0" i="0" kern="1200" dirty="0">
                <a:solidFill>
                  <a:schemeClr val="tx1"/>
                </a:solidFill>
                <a:effectLst/>
                <a:latin typeface="+mn-lt"/>
                <a:ea typeface="+mn-ea"/>
                <a:cs typeface="+mn-cs"/>
              </a:rPr>
              <a:t>/10.1007/s11357-020-00211-2</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30</a:t>
            </a:fld>
            <a:endParaRPr lang="en-US"/>
          </a:p>
        </p:txBody>
      </p:sp>
    </p:spTree>
    <p:extLst>
      <p:ext uri="{BB962C8B-B14F-4D97-AF65-F5344CB8AC3E}">
        <p14:creationId xmlns:p14="http://schemas.microsoft.com/office/powerpoint/2010/main" val="20472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Higuchi et al. </a:t>
            </a:r>
            <a:r>
              <a:rPr lang="en-US" sz="1200" b="0" i="1" u="none" strike="noStrike" kern="1200" dirty="0">
                <a:solidFill>
                  <a:schemeClr val="tx1"/>
                </a:solidFill>
                <a:effectLst/>
                <a:latin typeface="+mn-lt"/>
                <a:ea typeface="+mn-ea"/>
                <a:cs typeface="+mn-cs"/>
                <a:hlinkClick r:id="rId3"/>
              </a:rPr>
              <a:t>2000</a:t>
            </a:r>
            <a:r>
              <a:rPr lang="en-US" sz="1200" b="0" i="0" kern="1200" dirty="0">
                <a:solidFill>
                  <a:schemeClr val="tx1"/>
                </a:solidFill>
                <a:effectLst/>
                <a:latin typeface="+mn-lt"/>
                <a:ea typeface="+mn-ea"/>
                <a:cs typeface="+mn-cs"/>
              </a:rPr>
              <a:t>Figure 2</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31</a:t>
            </a:fld>
            <a:endParaRPr lang="en-US"/>
          </a:p>
        </p:txBody>
      </p:sp>
    </p:spTree>
    <p:extLst>
      <p:ext uri="{BB962C8B-B14F-4D97-AF65-F5344CB8AC3E}">
        <p14:creationId xmlns:p14="http://schemas.microsoft.com/office/powerpoint/2010/main" val="2619463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32</a:t>
            </a:fld>
            <a:endParaRPr lang="en-US"/>
          </a:p>
        </p:txBody>
      </p:sp>
    </p:spTree>
    <p:extLst>
      <p:ext uri="{BB962C8B-B14F-4D97-AF65-F5344CB8AC3E}">
        <p14:creationId xmlns:p14="http://schemas.microsoft.com/office/powerpoint/2010/main" val="4082389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3D04A-1109-EBDD-F3A7-903A0199A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204C6-19A1-9025-2A6D-AD6E4B7A2A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CCB5C-AFE6-573A-189F-E7E5AD44F5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366C6E-C223-24D4-48F0-F9C06893D5DB}"/>
              </a:ext>
            </a:extLst>
          </p:cNvPr>
          <p:cNvSpPr>
            <a:spLocks noGrp="1"/>
          </p:cNvSpPr>
          <p:nvPr>
            <p:ph type="sldNum" sz="quarter" idx="5"/>
          </p:nvPr>
        </p:nvSpPr>
        <p:spPr/>
        <p:txBody>
          <a:bodyPr/>
          <a:lstStyle/>
          <a:p>
            <a:fld id="{4AB92986-9635-CB41-892D-AB861C456EC1}" type="slidenum">
              <a:rPr lang="en-US" smtClean="0"/>
              <a:t>33</a:t>
            </a:fld>
            <a:endParaRPr lang="en-US"/>
          </a:p>
        </p:txBody>
      </p:sp>
    </p:spTree>
    <p:extLst>
      <p:ext uri="{BB962C8B-B14F-4D97-AF65-F5344CB8AC3E}">
        <p14:creationId xmlns:p14="http://schemas.microsoft.com/office/powerpoint/2010/main" val="1355160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238B3-63E6-246B-86FB-215AA2597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EBB32-EEC3-E45B-ED46-7CD874D74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5C368-24EF-0F6D-C602-06FE302B7432}"/>
              </a:ext>
            </a:extLst>
          </p:cNvPr>
          <p:cNvSpPr>
            <a:spLocks noGrp="1"/>
          </p:cNvSpPr>
          <p:nvPr>
            <p:ph type="body" idx="1"/>
          </p:nvPr>
        </p:nvSpPr>
        <p:spPr/>
        <p:txBody>
          <a:bodyPr/>
          <a:lstStyle/>
          <a:p>
            <a:r>
              <a:rPr lang="en-US" dirty="0"/>
              <a:t>Histamine among many other pruritogenic </a:t>
            </a:r>
            <a:r>
              <a:rPr lang="en-US" dirty="0" err="1"/>
              <a:t>mediatros</a:t>
            </a:r>
            <a:r>
              <a:rPr lang="en-US" dirty="0"/>
              <a:t> can active itch-sensitive C-</a:t>
            </a:r>
            <a:r>
              <a:rPr lang="en-US" dirty="0" err="1"/>
              <a:t>fibres</a:t>
            </a:r>
            <a:r>
              <a:rPr lang="en-US" dirty="0"/>
              <a:t>  or indirectly through other cells to release amines, proteases, </a:t>
            </a:r>
            <a:r>
              <a:rPr lang="en-US" dirty="0" err="1"/>
              <a:t>neuokinins</a:t>
            </a:r>
            <a:r>
              <a:rPr lang="en-US" dirty="0"/>
              <a:t>, cytokines, cannabinoids, and opioids</a:t>
            </a:r>
          </a:p>
          <a:p>
            <a:endParaRPr lang="en-US" dirty="0"/>
          </a:p>
          <a:p>
            <a:endParaRPr lang="en-US" dirty="0"/>
          </a:p>
          <a:p>
            <a:r>
              <a:rPr lang="en-US" sz="1200" b="0" i="0" kern="1200" dirty="0">
                <a:solidFill>
                  <a:schemeClr val="tx1"/>
                </a:solidFill>
                <a:effectLst/>
                <a:latin typeface="+mn-lt"/>
                <a:ea typeface="+mn-ea"/>
                <a:cs typeface="+mn-cs"/>
              </a:rPr>
              <a:t>Thurmond, R., Gelfand, E. &amp; Dunford, P. The role of histamine H</a:t>
            </a:r>
            <a:r>
              <a:rPr lang="en-US" sz="1200" b="0" i="0" kern="1200" baseline="-25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and H</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receptors in allergic inflammation: the search for new antihistamines. </a:t>
            </a:r>
            <a:r>
              <a:rPr lang="en-US" sz="1200" b="0" i="1" kern="1200" dirty="0">
                <a:solidFill>
                  <a:schemeClr val="tx1"/>
                </a:solidFill>
                <a:effectLst/>
                <a:latin typeface="+mn-lt"/>
                <a:ea typeface="+mn-ea"/>
                <a:cs typeface="+mn-cs"/>
              </a:rPr>
              <a:t>Nat Rev Drug </a:t>
            </a:r>
            <a:r>
              <a:rPr lang="en-US" sz="1200" b="0" i="1" kern="1200" dirty="0" err="1">
                <a:solidFill>
                  <a:schemeClr val="tx1"/>
                </a:solidFill>
                <a:effectLst/>
                <a:latin typeface="+mn-lt"/>
                <a:ea typeface="+mn-ea"/>
                <a:cs typeface="+mn-cs"/>
              </a:rPr>
              <a:t>Discov</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 41–53 (2008)</a:t>
            </a:r>
            <a:endParaRPr lang="en-US" dirty="0"/>
          </a:p>
        </p:txBody>
      </p:sp>
      <p:sp>
        <p:nvSpPr>
          <p:cNvPr id="4" name="Slide Number Placeholder 3">
            <a:extLst>
              <a:ext uri="{FF2B5EF4-FFF2-40B4-BE49-F238E27FC236}">
                <a16:creationId xmlns:a16="http://schemas.microsoft.com/office/drawing/2014/main" id="{93725D38-1385-D6CE-398D-5A98D3A90C00}"/>
              </a:ext>
            </a:extLst>
          </p:cNvPr>
          <p:cNvSpPr>
            <a:spLocks noGrp="1"/>
          </p:cNvSpPr>
          <p:nvPr>
            <p:ph type="sldNum" sz="quarter" idx="5"/>
          </p:nvPr>
        </p:nvSpPr>
        <p:spPr/>
        <p:txBody>
          <a:bodyPr/>
          <a:lstStyle/>
          <a:p>
            <a:fld id="{4AB92986-9635-CB41-892D-AB861C456EC1}" type="slidenum">
              <a:rPr lang="en-US" smtClean="0"/>
              <a:t>34</a:t>
            </a:fld>
            <a:endParaRPr lang="en-US"/>
          </a:p>
        </p:txBody>
      </p:sp>
    </p:spTree>
    <p:extLst>
      <p:ext uri="{BB962C8B-B14F-4D97-AF65-F5344CB8AC3E}">
        <p14:creationId xmlns:p14="http://schemas.microsoft.com/office/powerpoint/2010/main" val="4101803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Histamine among many other pruritogenic </a:t>
            </a:r>
            <a:r>
              <a:rPr lang="en-US" dirty="0" err="1"/>
              <a:t>mediatros</a:t>
            </a:r>
            <a:r>
              <a:rPr lang="en-US" dirty="0"/>
              <a:t> can active itch-sensitive C-</a:t>
            </a:r>
            <a:r>
              <a:rPr lang="en-US" dirty="0" err="1"/>
              <a:t>fibres</a:t>
            </a:r>
            <a:r>
              <a:rPr lang="en-US" dirty="0"/>
              <a:t>  or indirectly through other cells to release amines, proteases, </a:t>
            </a:r>
            <a:r>
              <a:rPr lang="en-US" dirty="0" err="1"/>
              <a:t>neuokinins</a:t>
            </a:r>
            <a:r>
              <a:rPr lang="en-US" dirty="0"/>
              <a:t>, cytokines, cannabinoids, and opioids</a:t>
            </a:r>
          </a:p>
          <a:p>
            <a:endParaRPr lang="en-US" dirty="0"/>
          </a:p>
          <a:p>
            <a:endParaRPr lang="en-US" dirty="0"/>
          </a:p>
          <a:p>
            <a:r>
              <a:rPr lang="en-US" sz="1200" b="0" i="0" kern="1200" dirty="0">
                <a:solidFill>
                  <a:schemeClr val="tx1"/>
                </a:solidFill>
                <a:effectLst/>
                <a:latin typeface="+mn-lt"/>
                <a:ea typeface="+mn-ea"/>
                <a:cs typeface="+mn-cs"/>
              </a:rPr>
              <a:t>Thurmond, R., Gelfand, E. &amp; Dunford, P. The role of histamine H</a:t>
            </a:r>
            <a:r>
              <a:rPr lang="en-US" sz="1200" b="0" i="0" kern="1200" baseline="-25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and H</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receptors in allergic inflammation: the search for new antihistamines. </a:t>
            </a:r>
            <a:r>
              <a:rPr lang="en-US" sz="1200" b="0" i="1" kern="1200" dirty="0">
                <a:solidFill>
                  <a:schemeClr val="tx1"/>
                </a:solidFill>
                <a:effectLst/>
                <a:latin typeface="+mn-lt"/>
                <a:ea typeface="+mn-ea"/>
                <a:cs typeface="+mn-cs"/>
              </a:rPr>
              <a:t>Nat Rev Drug </a:t>
            </a:r>
            <a:r>
              <a:rPr lang="en-US" sz="1200" b="0" i="1" kern="1200" dirty="0" err="1">
                <a:solidFill>
                  <a:schemeClr val="tx1"/>
                </a:solidFill>
                <a:effectLst/>
                <a:latin typeface="+mn-lt"/>
                <a:ea typeface="+mn-ea"/>
                <a:cs typeface="+mn-cs"/>
              </a:rPr>
              <a:t>Discov</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 41–53 (2008)</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35</a:t>
            </a:fld>
            <a:endParaRPr lang="en-US"/>
          </a:p>
        </p:txBody>
      </p:sp>
    </p:spTree>
    <p:extLst>
      <p:ext uri="{BB962C8B-B14F-4D97-AF65-F5344CB8AC3E}">
        <p14:creationId xmlns:p14="http://schemas.microsoft.com/office/powerpoint/2010/main" val="3432273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if you exclude anticholinergic effects?</a:t>
            </a:r>
          </a:p>
        </p:txBody>
      </p:sp>
      <p:sp>
        <p:nvSpPr>
          <p:cNvPr id="4" name="Slide Number Placeholder 3"/>
          <p:cNvSpPr>
            <a:spLocks noGrp="1"/>
          </p:cNvSpPr>
          <p:nvPr>
            <p:ph type="sldNum" sz="quarter" idx="5"/>
          </p:nvPr>
        </p:nvSpPr>
        <p:spPr/>
        <p:txBody>
          <a:bodyPr/>
          <a:lstStyle/>
          <a:p>
            <a:fld id="{4AB92986-9635-CB41-892D-AB861C456EC1}" type="slidenum">
              <a:rPr lang="en-US" smtClean="0"/>
              <a:t>36</a:t>
            </a:fld>
            <a:endParaRPr lang="en-US"/>
          </a:p>
        </p:txBody>
      </p:sp>
    </p:spTree>
    <p:extLst>
      <p:ext uri="{BB962C8B-B14F-4D97-AF65-F5344CB8AC3E}">
        <p14:creationId xmlns:p14="http://schemas.microsoft.com/office/powerpoint/2010/main" val="4294792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Coupland CAC, Hill T, Dening T, Morriss R, Moore M, Hippisley-Cox J. Anticholinergic Drug Exposure and the Risk of Dementia: A Nested Case-Control Study. JAMA Intern Med. 2019;179(8):1084–1093. doi:10.1001/jamainternmed.2019.0677</a:t>
            </a:r>
          </a:p>
        </p:txBody>
      </p:sp>
      <p:sp>
        <p:nvSpPr>
          <p:cNvPr id="4" name="Slide Number Placeholder 3"/>
          <p:cNvSpPr>
            <a:spLocks noGrp="1"/>
          </p:cNvSpPr>
          <p:nvPr>
            <p:ph type="sldNum" sz="quarter" idx="5"/>
          </p:nvPr>
        </p:nvSpPr>
        <p:spPr/>
        <p:txBody>
          <a:bodyPr/>
          <a:lstStyle/>
          <a:p>
            <a:fld id="{4AB92986-9635-CB41-892D-AB861C456EC1}" type="slidenum">
              <a:rPr lang="en-US" smtClean="0"/>
              <a:t>37</a:t>
            </a:fld>
            <a:endParaRPr lang="en-US"/>
          </a:p>
        </p:txBody>
      </p:sp>
    </p:spTree>
    <p:extLst>
      <p:ext uri="{BB962C8B-B14F-4D97-AF65-F5344CB8AC3E}">
        <p14:creationId xmlns:p14="http://schemas.microsoft.com/office/powerpoint/2010/main" val="1889684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image – Zebrafish brain cross section with Histamine in Red and Tyrosine hydroxylase in Green</a:t>
            </a:r>
          </a:p>
          <a:p>
            <a:r>
              <a:rPr lang="en-US" sz="1200" b="0" i="0" kern="1200" dirty="0">
                <a:solidFill>
                  <a:schemeClr val="tx1"/>
                </a:solidFill>
                <a:effectLst/>
                <a:latin typeface="+mn-lt"/>
                <a:ea typeface="+mn-ea"/>
                <a:cs typeface="+mn-cs"/>
              </a:rPr>
              <a:t>Panels </a:t>
            </a:r>
            <a:r>
              <a:rPr lang="en-US" sz="1200" b="1" i="0"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j</a:t>
            </a:r>
            <a:r>
              <a:rPr lang="en-US" sz="1200" b="0" i="0" kern="1200" dirty="0">
                <a:solidFill>
                  <a:schemeClr val="tx1"/>
                </a:solidFill>
                <a:effectLst/>
                <a:latin typeface="+mn-lt"/>
                <a:ea typeface="+mn-ea"/>
                <a:cs typeface="+mn-cs"/>
              </a:rPr>
              <a:t> show coronal sections of rat brain at the level of the medial hypothalamus. For each receptor, </a:t>
            </a:r>
            <a:r>
              <a:rPr lang="en-US" sz="1200" b="0" i="1" kern="1200" dirty="0">
                <a:solidFill>
                  <a:schemeClr val="tx1"/>
                </a:solidFill>
                <a:effectLst/>
                <a:latin typeface="+mn-lt"/>
                <a:ea typeface="+mn-ea"/>
                <a:cs typeface="+mn-cs"/>
              </a:rPr>
              <a:t>in situ</a:t>
            </a:r>
            <a:r>
              <a:rPr lang="en-US" sz="1200" b="0" i="0" kern="1200" dirty="0">
                <a:solidFill>
                  <a:schemeClr val="tx1"/>
                </a:solidFill>
                <a:effectLst/>
                <a:latin typeface="+mn-lt"/>
                <a:ea typeface="+mn-ea"/>
                <a:cs typeface="+mn-cs"/>
              </a:rPr>
              <a:t> hybridization (</a:t>
            </a:r>
            <a:r>
              <a:rPr lang="en-US" sz="1200" b="1" i="0"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H</a:t>
            </a:r>
            <a:r>
              <a:rPr lang="en-US" sz="1200" b="0" i="0" kern="1200" baseline="-25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f</a:t>
            </a:r>
            <a:r>
              <a:rPr lang="en-US" sz="1200" b="0" i="0" kern="1200" dirty="0">
                <a:solidFill>
                  <a:schemeClr val="tx1"/>
                </a:solidFill>
                <a:effectLst/>
                <a:latin typeface="+mn-lt"/>
                <a:ea typeface="+mn-ea"/>
                <a:cs typeface="+mn-cs"/>
              </a:rPr>
              <a:t>, H</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g</a:t>
            </a:r>
            <a:r>
              <a:rPr lang="en-US" sz="1200" b="0" i="0" kern="1200" dirty="0">
                <a:solidFill>
                  <a:schemeClr val="tx1"/>
                </a:solidFill>
                <a:effectLst/>
                <a:latin typeface="+mn-lt"/>
                <a:ea typeface="+mn-ea"/>
                <a:cs typeface="+mn-cs"/>
              </a:rPr>
              <a:t>, H</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and binding of specific radioactive ligands (</a:t>
            </a:r>
            <a:r>
              <a:rPr lang="en-US" sz="1200" b="1" i="0" kern="1200" dirty="0">
                <a:solidFill>
                  <a:schemeClr val="tx1"/>
                </a:solidFill>
                <a:effectLst/>
                <a:latin typeface="+mn-lt"/>
                <a:ea typeface="+mn-ea"/>
                <a:cs typeface="+mn-cs"/>
              </a:rPr>
              <a:t>h</a:t>
            </a:r>
            <a:r>
              <a:rPr lang="en-US" sz="1200" b="0" i="0" kern="1200" dirty="0">
                <a:solidFill>
                  <a:schemeClr val="tx1"/>
                </a:solidFill>
                <a:effectLst/>
                <a:latin typeface="+mn-lt"/>
                <a:ea typeface="+mn-ea"/>
                <a:cs typeface="+mn-cs"/>
              </a:rPr>
              <a:t>, H</a:t>
            </a:r>
            <a:r>
              <a:rPr lang="en-US" sz="1200" b="0" i="0" kern="1200" baseline="-25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H</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j</a:t>
            </a:r>
            <a:r>
              <a:rPr lang="en-US" sz="1200" b="0" i="0" kern="1200" dirty="0">
                <a:solidFill>
                  <a:schemeClr val="tx1"/>
                </a:solidFill>
                <a:effectLst/>
                <a:latin typeface="+mn-lt"/>
                <a:ea typeface="+mn-ea"/>
                <a:cs typeface="+mn-cs"/>
              </a:rPr>
              <a:t>, H</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are shown. All receptors are expressed abundantly in the cerebral cortex, hippocampus, amygdala and hypothalamus.</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5</a:t>
            </a:fld>
            <a:endParaRPr lang="en-US"/>
          </a:p>
        </p:txBody>
      </p:sp>
    </p:spTree>
    <p:extLst>
      <p:ext uri="{BB962C8B-B14F-4D97-AF65-F5344CB8AC3E}">
        <p14:creationId xmlns:p14="http://schemas.microsoft.com/office/powerpoint/2010/main" val="105408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Nguyen PL, Cho J. Pathophysiological Roles of Histamine Receptors in Cancer Progression: Implications and Perspectives as Potential Molecular Targets. </a:t>
            </a:r>
            <a:r>
              <a:rPr lang="en-US" sz="1200" b="0" i="1" kern="1200" dirty="0">
                <a:solidFill>
                  <a:schemeClr val="tx1"/>
                </a:solidFill>
                <a:effectLst/>
                <a:latin typeface="+mn-lt"/>
                <a:ea typeface="+mn-ea"/>
                <a:cs typeface="+mn-cs"/>
              </a:rPr>
              <a:t>Biomolecules</a:t>
            </a:r>
            <a:r>
              <a:rPr lang="en-US" sz="1200" b="0" i="0" kern="1200" dirty="0">
                <a:solidFill>
                  <a:schemeClr val="tx1"/>
                </a:solidFill>
                <a:effectLst/>
                <a:latin typeface="+mn-lt"/>
                <a:ea typeface="+mn-ea"/>
                <a:cs typeface="+mn-cs"/>
              </a:rPr>
              <a:t>. 2021; 11(8):1232. https://</a:t>
            </a:r>
            <a:r>
              <a:rPr lang="en-US" sz="1200" b="0" i="0" kern="1200" dirty="0" err="1">
                <a:solidFill>
                  <a:schemeClr val="tx1"/>
                </a:solidFill>
                <a:effectLst/>
                <a:latin typeface="+mn-lt"/>
                <a:ea typeface="+mn-ea"/>
                <a:cs typeface="+mn-cs"/>
              </a:rPr>
              <a:t>doi.org</a:t>
            </a:r>
            <a:r>
              <a:rPr lang="en-US" sz="1200" b="0" i="0" kern="1200" dirty="0">
                <a:solidFill>
                  <a:schemeClr val="tx1"/>
                </a:solidFill>
                <a:effectLst/>
                <a:latin typeface="+mn-lt"/>
                <a:ea typeface="+mn-ea"/>
                <a:cs typeface="+mn-cs"/>
              </a:rPr>
              <a:t>/10.3390/biom11081232</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6</a:t>
            </a:fld>
            <a:endParaRPr lang="en-US"/>
          </a:p>
        </p:txBody>
      </p:sp>
    </p:spTree>
    <p:extLst>
      <p:ext uri="{BB962C8B-B14F-4D97-AF65-F5344CB8AC3E}">
        <p14:creationId xmlns:p14="http://schemas.microsoft.com/office/powerpoint/2010/main" val="226147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Khouma A, </a:t>
            </a:r>
            <a:r>
              <a:rPr lang="en-US" sz="1200" b="0" i="0" kern="1200" dirty="0" err="1">
                <a:solidFill>
                  <a:schemeClr val="tx1"/>
                </a:solidFill>
                <a:effectLst/>
                <a:latin typeface="+mn-lt"/>
                <a:ea typeface="+mn-ea"/>
                <a:cs typeface="+mn-cs"/>
              </a:rPr>
              <a:t>Moeini</a:t>
            </a:r>
            <a:r>
              <a:rPr lang="en-US" sz="1200" b="0" i="0" kern="1200" dirty="0">
                <a:solidFill>
                  <a:schemeClr val="tx1"/>
                </a:solidFill>
                <a:effectLst/>
                <a:latin typeface="+mn-lt"/>
                <a:ea typeface="+mn-ea"/>
                <a:cs typeface="+mn-cs"/>
              </a:rPr>
              <a:t> MM, Plamondon J, Richard D, Caron A, Michael NJ. Histaminergic regulation of food intake. Front Endocrinol (Lausanne). 2023 Jun 27;14:1202089.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10.3389/fendo.2023.1202089. PMID: 37448468; PMCID: PMC10338010.</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7</a:t>
            </a:fld>
            <a:endParaRPr lang="en-US"/>
          </a:p>
        </p:txBody>
      </p:sp>
    </p:spTree>
    <p:extLst>
      <p:ext uri="{BB962C8B-B14F-4D97-AF65-F5344CB8AC3E}">
        <p14:creationId xmlns:p14="http://schemas.microsoft.com/office/powerpoint/2010/main" val="331615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Cholinergic effect or not?</a:t>
            </a:r>
          </a:p>
          <a:p>
            <a:pPr lvl="2"/>
            <a:r>
              <a:rPr lang="en-US" dirty="0"/>
              <a:t>Blood Brain Barrier or not?</a:t>
            </a:r>
          </a:p>
          <a:p>
            <a:endParaRPr lang="en-US" dirty="0"/>
          </a:p>
          <a:p>
            <a:pPr lvl="1"/>
            <a:r>
              <a:rPr lang="en-US" dirty="0"/>
              <a:t>Do any medications in the drug class of antihistamines increase risk?</a:t>
            </a:r>
          </a:p>
          <a:p>
            <a:pPr lvl="1"/>
            <a:r>
              <a:rPr lang="en-US" dirty="0"/>
              <a:t>Does inhibiting histamine itself increase risk of dementia?</a:t>
            </a:r>
          </a:p>
          <a:p>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9</a:t>
            </a:fld>
            <a:endParaRPr lang="en-US"/>
          </a:p>
        </p:txBody>
      </p:sp>
    </p:spTree>
    <p:extLst>
      <p:ext uri="{BB962C8B-B14F-4D97-AF65-F5344CB8AC3E}">
        <p14:creationId xmlns:p14="http://schemas.microsoft.com/office/powerpoint/2010/main" val="416072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Masuoka T, Mikami A, Yasuda M, </a:t>
            </a:r>
            <a:r>
              <a:rPr lang="en-US" sz="1200" b="0" i="0" kern="1200" dirty="0" err="1">
                <a:solidFill>
                  <a:schemeClr val="tx1"/>
                </a:solidFill>
                <a:effectLst/>
                <a:latin typeface="+mn-lt"/>
                <a:ea typeface="+mn-ea"/>
                <a:cs typeface="+mn-cs"/>
              </a:rPr>
              <a:t>Shinomiya</a:t>
            </a:r>
            <a:r>
              <a:rPr lang="en-US" sz="1200" b="0" i="0" kern="1200" dirty="0">
                <a:solidFill>
                  <a:schemeClr val="tx1"/>
                </a:solidFill>
                <a:effectLst/>
                <a:latin typeface="+mn-lt"/>
                <a:ea typeface="+mn-ea"/>
                <a:cs typeface="+mn-cs"/>
              </a:rPr>
              <a:t> K, Kamei C. Effects of histamine H(1) receptor antagonists on hippocampal theta rhythm during spatial memory performance in rats. </a:t>
            </a:r>
            <a:r>
              <a:rPr lang="en-US" sz="1200" b="0" i="0" kern="1200" dirty="0" err="1">
                <a:solidFill>
                  <a:schemeClr val="tx1"/>
                </a:solidFill>
                <a:effectLst/>
                <a:latin typeface="+mn-lt"/>
                <a:ea typeface="+mn-ea"/>
                <a:cs typeface="+mn-cs"/>
              </a:rPr>
              <a:t>Eur</a:t>
            </a:r>
            <a:r>
              <a:rPr lang="en-US" sz="1200" b="0" i="0" kern="1200" dirty="0">
                <a:solidFill>
                  <a:schemeClr val="tx1"/>
                </a:solidFill>
                <a:effectLst/>
                <a:latin typeface="+mn-lt"/>
                <a:ea typeface="+mn-ea"/>
                <a:cs typeface="+mn-cs"/>
              </a:rPr>
              <a:t> J </a:t>
            </a:r>
            <a:r>
              <a:rPr lang="en-US" sz="1200" b="0" i="0" kern="1200" dirty="0" err="1">
                <a:solidFill>
                  <a:schemeClr val="tx1"/>
                </a:solidFill>
                <a:effectLst/>
                <a:latin typeface="+mn-lt"/>
                <a:ea typeface="+mn-ea"/>
                <a:cs typeface="+mn-cs"/>
              </a:rPr>
              <a:t>Pharmacol</a:t>
            </a:r>
            <a:r>
              <a:rPr lang="en-US" sz="1200" b="0" i="0" kern="1200" dirty="0">
                <a:solidFill>
                  <a:schemeClr val="tx1"/>
                </a:solidFill>
                <a:effectLst/>
                <a:latin typeface="+mn-lt"/>
                <a:ea typeface="+mn-ea"/>
                <a:cs typeface="+mn-cs"/>
              </a:rPr>
              <a:t>. 2007 Dec 8;576(1-3):77-82.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10.1016/j.ejphar.2007.08.020.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2007 Aug 23. PMID: 17884040.</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12</a:t>
            </a:fld>
            <a:endParaRPr lang="en-US"/>
          </a:p>
        </p:txBody>
      </p:sp>
    </p:spTree>
    <p:extLst>
      <p:ext uri="{BB962C8B-B14F-4D97-AF65-F5344CB8AC3E}">
        <p14:creationId xmlns:p14="http://schemas.microsoft.com/office/powerpoint/2010/main" val="118633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van </a:t>
            </a:r>
            <a:r>
              <a:rPr lang="en-US" sz="1200" b="0" i="0" kern="1200" dirty="0" err="1">
                <a:solidFill>
                  <a:schemeClr val="tx1"/>
                </a:solidFill>
                <a:effectLst/>
                <a:latin typeface="+mn-lt"/>
                <a:ea typeface="+mn-ea"/>
                <a:cs typeface="+mn-cs"/>
              </a:rPr>
              <a:t>Ruitenbeek</a:t>
            </a:r>
            <a:r>
              <a:rPr lang="en-US" sz="1200" b="0" i="0" kern="1200" dirty="0">
                <a:solidFill>
                  <a:schemeClr val="tx1"/>
                </a:solidFill>
                <a:effectLst/>
                <a:latin typeface="+mn-lt"/>
                <a:ea typeface="+mn-ea"/>
                <a:cs typeface="+mn-cs"/>
              </a:rPr>
              <a:t> P, </a:t>
            </a:r>
            <a:r>
              <a:rPr lang="en-US" sz="1200" b="0" i="0" kern="1200" dirty="0" err="1">
                <a:solidFill>
                  <a:schemeClr val="tx1"/>
                </a:solidFill>
                <a:effectLst/>
                <a:latin typeface="+mn-lt"/>
                <a:ea typeface="+mn-ea"/>
                <a:cs typeface="+mn-cs"/>
              </a:rPr>
              <a:t>Vermeeren</a:t>
            </a:r>
            <a:r>
              <a:rPr lang="en-US" sz="1200" b="0" i="0" kern="1200" dirty="0">
                <a:solidFill>
                  <a:schemeClr val="tx1"/>
                </a:solidFill>
                <a:effectLst/>
                <a:latin typeface="+mn-lt"/>
                <a:ea typeface="+mn-ea"/>
                <a:cs typeface="+mn-cs"/>
              </a:rPr>
              <a:t> A, Riedel WJ. Histamine H1 receptor antagonist cetirizine impairs working memory processing speed, but not episodic memory. Br J </a:t>
            </a:r>
            <a:r>
              <a:rPr lang="en-US" sz="1200" b="0" i="0" kern="1200" dirty="0" err="1">
                <a:solidFill>
                  <a:schemeClr val="tx1"/>
                </a:solidFill>
                <a:effectLst/>
                <a:latin typeface="+mn-lt"/>
                <a:ea typeface="+mn-ea"/>
                <a:cs typeface="+mn-cs"/>
              </a:rPr>
              <a:t>Pharmacol</a:t>
            </a:r>
            <a:r>
              <a:rPr lang="en-US" sz="1200" b="0" i="0" kern="1200" dirty="0">
                <a:solidFill>
                  <a:schemeClr val="tx1"/>
                </a:solidFill>
                <a:effectLst/>
                <a:latin typeface="+mn-lt"/>
                <a:ea typeface="+mn-ea"/>
                <a:cs typeface="+mn-cs"/>
              </a:rPr>
              <a:t>. 2010 Sep;161(2):456-66.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10.1111/j.1476-5381.2010.00907.x. PMID: 20735428; PMCID: PMC2989595.</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13</a:t>
            </a:fld>
            <a:endParaRPr lang="en-US"/>
          </a:p>
        </p:txBody>
      </p:sp>
    </p:spTree>
    <p:extLst>
      <p:ext uri="{BB962C8B-B14F-4D97-AF65-F5344CB8AC3E}">
        <p14:creationId xmlns:p14="http://schemas.microsoft.com/office/powerpoint/2010/main" val="382413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Nomura H, Mizuta H, </a:t>
            </a:r>
            <a:r>
              <a:rPr lang="en-US" sz="1200" b="0" i="0" kern="1200" dirty="0" err="1">
                <a:solidFill>
                  <a:schemeClr val="tx1"/>
                </a:solidFill>
                <a:effectLst/>
                <a:latin typeface="+mn-lt"/>
                <a:ea typeface="+mn-ea"/>
                <a:cs typeface="+mn-cs"/>
              </a:rPr>
              <a:t>Norimoto</a:t>
            </a:r>
            <a:r>
              <a:rPr lang="en-US" sz="1200" b="0" i="0" kern="1200" dirty="0">
                <a:solidFill>
                  <a:schemeClr val="tx1"/>
                </a:solidFill>
                <a:effectLst/>
                <a:latin typeface="+mn-lt"/>
                <a:ea typeface="+mn-ea"/>
                <a:cs typeface="+mn-cs"/>
              </a:rPr>
              <a:t> H, Masuda F, Miura Y, Kubo A, Kojima H, </a:t>
            </a:r>
            <a:r>
              <a:rPr lang="en-US" sz="1200" b="0" i="0" kern="1200" dirty="0" err="1">
                <a:solidFill>
                  <a:schemeClr val="tx1"/>
                </a:solidFill>
                <a:effectLst/>
                <a:latin typeface="+mn-lt"/>
                <a:ea typeface="+mn-ea"/>
                <a:cs typeface="+mn-cs"/>
              </a:rPr>
              <a:t>Ashizuka</a:t>
            </a:r>
            <a:r>
              <a:rPr lang="en-US" sz="1200" b="0" i="0" kern="1200" dirty="0">
                <a:solidFill>
                  <a:schemeClr val="tx1"/>
                </a:solidFill>
                <a:effectLst/>
                <a:latin typeface="+mn-lt"/>
                <a:ea typeface="+mn-ea"/>
                <a:cs typeface="+mn-cs"/>
              </a:rPr>
              <a:t> A, Matsukawa N, Baraki Z, </a:t>
            </a:r>
            <a:r>
              <a:rPr lang="en-US" sz="1200" b="0" i="0" kern="1200" dirty="0" err="1">
                <a:solidFill>
                  <a:schemeClr val="tx1"/>
                </a:solidFill>
                <a:effectLst/>
                <a:latin typeface="+mn-lt"/>
                <a:ea typeface="+mn-ea"/>
                <a:cs typeface="+mn-cs"/>
              </a:rPr>
              <a:t>Hitora</a:t>
            </a:r>
            <a:r>
              <a:rPr lang="en-US" sz="1200" b="0" i="0" kern="1200" dirty="0">
                <a:solidFill>
                  <a:schemeClr val="tx1"/>
                </a:solidFill>
                <a:effectLst/>
                <a:latin typeface="+mn-lt"/>
                <a:ea typeface="+mn-ea"/>
                <a:cs typeface="+mn-cs"/>
              </a:rPr>
              <a:t>-Imamura N, Nakayama D, Ishikawa T, Okada M, Orita K, Saito R, Yamauchi N, Sano Y, </a:t>
            </a:r>
            <a:r>
              <a:rPr lang="en-US" sz="1200" b="0" i="0" kern="1200" dirty="0" err="1">
                <a:solidFill>
                  <a:schemeClr val="tx1"/>
                </a:solidFill>
                <a:effectLst/>
                <a:latin typeface="+mn-lt"/>
                <a:ea typeface="+mn-ea"/>
                <a:cs typeface="+mn-cs"/>
              </a:rPr>
              <a:t>Kusuhara</a:t>
            </a:r>
            <a:r>
              <a:rPr lang="en-US" sz="1200" b="0" i="0" kern="1200" dirty="0">
                <a:solidFill>
                  <a:schemeClr val="tx1"/>
                </a:solidFill>
                <a:effectLst/>
                <a:latin typeface="+mn-lt"/>
                <a:ea typeface="+mn-ea"/>
                <a:cs typeface="+mn-cs"/>
              </a:rPr>
              <a:t> H, Minami M, Takahashi H, Ikegaya Y. Central Histamine Boosts Perirhinal Cortex Activity and Restores Forgotten Object Memories. Biol Psychiatry. 2019 Aug 1;86(3):230-239.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10.1016/j.biopsych.2018.11.009.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2019 Jan 8. PMID: 30635130.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Mice novel object recognition, introduce novel object during training and then offer familiar and novel object. Will prefer novel object</a:t>
            </a:r>
            <a:endParaRPr lang="en-US" dirty="0"/>
          </a:p>
        </p:txBody>
      </p:sp>
      <p:sp>
        <p:nvSpPr>
          <p:cNvPr id="4" name="Slide Number Placeholder 3"/>
          <p:cNvSpPr>
            <a:spLocks noGrp="1"/>
          </p:cNvSpPr>
          <p:nvPr>
            <p:ph type="sldNum" sz="quarter" idx="5"/>
          </p:nvPr>
        </p:nvSpPr>
        <p:spPr/>
        <p:txBody>
          <a:bodyPr/>
          <a:lstStyle/>
          <a:p>
            <a:fld id="{4AB92986-9635-CB41-892D-AB861C456EC1}" type="slidenum">
              <a:rPr lang="en-US" smtClean="0"/>
              <a:t>15</a:t>
            </a:fld>
            <a:endParaRPr lang="en-US"/>
          </a:p>
        </p:txBody>
      </p:sp>
    </p:spTree>
    <p:extLst>
      <p:ext uri="{BB962C8B-B14F-4D97-AF65-F5344CB8AC3E}">
        <p14:creationId xmlns:p14="http://schemas.microsoft.com/office/powerpoint/2010/main" val="159479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FE486ED-55A4-6746-AAF4-E8309A2BA0F2}" type="datetimeFigureOut">
              <a:rPr lang="en-US" smtClean="0"/>
              <a:t>10/26/25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A447B-9054-3D4B-9FB2-AAC95AA4F7F3}" type="slidenum">
              <a:rPr lang="en-US" smtClean="0"/>
              <a:t>‹#›</a:t>
            </a:fld>
            <a:endParaRPr lang="en-US"/>
          </a:p>
        </p:txBody>
      </p:sp>
    </p:spTree>
    <p:extLst>
      <p:ext uri="{BB962C8B-B14F-4D97-AF65-F5344CB8AC3E}">
        <p14:creationId xmlns:p14="http://schemas.microsoft.com/office/powerpoint/2010/main" val="17734226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486ED-55A4-6746-AAF4-E8309A2BA0F2}" type="datetimeFigureOut">
              <a:rPr lang="en-US" smtClean="0"/>
              <a:t>10/26/25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A447B-9054-3D4B-9FB2-AAC95AA4F7F3}" type="slidenum">
              <a:rPr lang="en-US" smtClean="0"/>
              <a:t>‹#›</a:t>
            </a:fld>
            <a:endParaRPr lang="en-US"/>
          </a:p>
        </p:txBody>
      </p:sp>
    </p:spTree>
    <p:extLst>
      <p:ext uri="{BB962C8B-B14F-4D97-AF65-F5344CB8AC3E}">
        <p14:creationId xmlns:p14="http://schemas.microsoft.com/office/powerpoint/2010/main" val="129704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E486ED-55A4-6746-AAF4-E8309A2BA0F2}" type="datetimeFigureOut">
              <a:rPr lang="en-US" smtClean="0"/>
              <a:t>10/26/25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A447B-9054-3D4B-9FB2-AAC95AA4F7F3}" type="slidenum">
              <a:rPr lang="en-US" smtClean="0"/>
              <a:t>‹#›</a:t>
            </a:fld>
            <a:endParaRPr lang="en-US"/>
          </a:p>
        </p:txBody>
      </p:sp>
    </p:spTree>
    <p:extLst>
      <p:ext uri="{BB962C8B-B14F-4D97-AF65-F5344CB8AC3E}">
        <p14:creationId xmlns:p14="http://schemas.microsoft.com/office/powerpoint/2010/main" val="293070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E486ED-55A4-6746-AAF4-E8309A2BA0F2}" type="datetimeFigureOut">
              <a:rPr lang="en-US" smtClean="0"/>
              <a:t>10/26/25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A447B-9054-3D4B-9FB2-AAC95AA4F7F3}" type="slidenum">
              <a:rPr lang="en-US" smtClean="0"/>
              <a:t>‹#›</a:t>
            </a:fld>
            <a:endParaRPr lang="en-US"/>
          </a:p>
        </p:txBody>
      </p:sp>
    </p:spTree>
    <p:extLst>
      <p:ext uri="{BB962C8B-B14F-4D97-AF65-F5344CB8AC3E}">
        <p14:creationId xmlns:p14="http://schemas.microsoft.com/office/powerpoint/2010/main" val="288016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FE486ED-55A4-6746-AAF4-E8309A2BA0F2}" type="datetimeFigureOut">
              <a:rPr lang="en-US" smtClean="0"/>
              <a:t>10/26/25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A447B-9054-3D4B-9FB2-AAC95AA4F7F3}" type="slidenum">
              <a:rPr lang="en-US" smtClean="0"/>
              <a:t>‹#›</a:t>
            </a:fld>
            <a:endParaRPr lang="en-US"/>
          </a:p>
        </p:txBody>
      </p:sp>
    </p:spTree>
    <p:extLst>
      <p:ext uri="{BB962C8B-B14F-4D97-AF65-F5344CB8AC3E}">
        <p14:creationId xmlns:p14="http://schemas.microsoft.com/office/powerpoint/2010/main" val="22456427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FE486ED-55A4-6746-AAF4-E8309A2BA0F2}" type="datetimeFigureOut">
              <a:rPr lang="en-US" smtClean="0"/>
              <a:t>10/26/25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72A447B-9054-3D4B-9FB2-AAC95AA4F7F3}" type="slidenum">
              <a:rPr lang="en-US" smtClean="0"/>
              <a:t>‹#›</a:t>
            </a:fld>
            <a:endParaRPr lang="en-US"/>
          </a:p>
        </p:txBody>
      </p:sp>
    </p:spTree>
    <p:extLst>
      <p:ext uri="{BB962C8B-B14F-4D97-AF65-F5344CB8AC3E}">
        <p14:creationId xmlns:p14="http://schemas.microsoft.com/office/powerpoint/2010/main" val="107142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FE486ED-55A4-6746-AAF4-E8309A2BA0F2}" type="datetimeFigureOut">
              <a:rPr lang="en-US" smtClean="0"/>
              <a:t>10/26/25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A447B-9054-3D4B-9FB2-AAC95AA4F7F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372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E486ED-55A4-6746-AAF4-E8309A2BA0F2}" type="datetimeFigureOut">
              <a:rPr lang="en-US" smtClean="0"/>
              <a:t>10/26/25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A447B-9054-3D4B-9FB2-AAC95AA4F7F3}" type="slidenum">
              <a:rPr lang="en-US" smtClean="0"/>
              <a:t>‹#›</a:t>
            </a:fld>
            <a:endParaRPr lang="en-US"/>
          </a:p>
        </p:txBody>
      </p:sp>
    </p:spTree>
    <p:extLst>
      <p:ext uri="{BB962C8B-B14F-4D97-AF65-F5344CB8AC3E}">
        <p14:creationId xmlns:p14="http://schemas.microsoft.com/office/powerpoint/2010/main" val="333585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E486ED-55A4-6746-AAF4-E8309A2BA0F2}" type="datetimeFigureOut">
              <a:rPr lang="en-US" smtClean="0"/>
              <a:t>10/26/25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A447B-9054-3D4B-9FB2-AAC95AA4F7F3}" type="slidenum">
              <a:rPr lang="en-US" smtClean="0"/>
              <a:t>‹#›</a:t>
            </a:fld>
            <a:endParaRPr lang="en-US"/>
          </a:p>
        </p:txBody>
      </p:sp>
    </p:spTree>
    <p:extLst>
      <p:ext uri="{BB962C8B-B14F-4D97-AF65-F5344CB8AC3E}">
        <p14:creationId xmlns:p14="http://schemas.microsoft.com/office/powerpoint/2010/main" val="410781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FE486ED-55A4-6746-AAF4-E8309A2BA0F2}" type="datetimeFigureOut">
              <a:rPr lang="en-US" smtClean="0"/>
              <a:t>10/26/25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572A447B-9054-3D4B-9FB2-AAC95AA4F7F3}" type="slidenum">
              <a:rPr lang="en-US" smtClean="0"/>
              <a:t>‹#›</a:t>
            </a:fld>
            <a:endParaRPr lang="en-US"/>
          </a:p>
        </p:txBody>
      </p:sp>
    </p:spTree>
    <p:extLst>
      <p:ext uri="{BB962C8B-B14F-4D97-AF65-F5344CB8AC3E}">
        <p14:creationId xmlns:p14="http://schemas.microsoft.com/office/powerpoint/2010/main" val="21692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FE486ED-55A4-6746-AAF4-E8309A2BA0F2}" type="datetimeFigureOut">
              <a:rPr lang="en-US" smtClean="0"/>
              <a:t>10/26/25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572A447B-9054-3D4B-9FB2-AAC95AA4F7F3}" type="slidenum">
              <a:rPr lang="en-US" smtClean="0"/>
              <a:t>‹#›</a:t>
            </a:fld>
            <a:endParaRPr lang="en-US"/>
          </a:p>
        </p:txBody>
      </p:sp>
    </p:spTree>
    <p:extLst>
      <p:ext uri="{BB962C8B-B14F-4D97-AF65-F5344CB8AC3E}">
        <p14:creationId xmlns:p14="http://schemas.microsoft.com/office/powerpoint/2010/main" val="285054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FE486ED-55A4-6746-AAF4-E8309A2BA0F2}" type="datetimeFigureOut">
              <a:rPr lang="en-US" smtClean="0"/>
              <a:t>10/26/25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72A447B-9054-3D4B-9FB2-AAC95AA4F7F3}" type="slidenum">
              <a:rPr lang="en-US" smtClean="0"/>
              <a:t>‹#›</a:t>
            </a:fld>
            <a:endParaRPr lang="en-US"/>
          </a:p>
        </p:txBody>
      </p:sp>
    </p:spTree>
    <p:extLst>
      <p:ext uri="{BB962C8B-B14F-4D97-AF65-F5344CB8AC3E}">
        <p14:creationId xmlns:p14="http://schemas.microsoft.com/office/powerpoint/2010/main" val="24038424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8551-1E1B-1F1E-CF72-5C1AC71581F0}"/>
              </a:ext>
            </a:extLst>
          </p:cNvPr>
          <p:cNvSpPr>
            <a:spLocks noGrp="1"/>
          </p:cNvSpPr>
          <p:nvPr>
            <p:ph type="ctrTitle"/>
          </p:nvPr>
        </p:nvSpPr>
        <p:spPr>
          <a:xfrm>
            <a:off x="1529861" y="951237"/>
            <a:ext cx="8991600" cy="1645920"/>
          </a:xfrm>
        </p:spPr>
        <p:txBody>
          <a:bodyPr>
            <a:noAutofit/>
          </a:bodyPr>
          <a:lstStyle/>
          <a:p>
            <a:r>
              <a:rPr lang="en-US" sz="2800" dirty="0"/>
              <a:t>Antihistamines are a significant clinical risk factor for dementia - Pro</a:t>
            </a:r>
          </a:p>
        </p:txBody>
      </p:sp>
      <p:sp>
        <p:nvSpPr>
          <p:cNvPr id="3" name="Subtitle 2">
            <a:extLst>
              <a:ext uri="{FF2B5EF4-FFF2-40B4-BE49-F238E27FC236}">
                <a16:creationId xmlns:a16="http://schemas.microsoft.com/office/drawing/2014/main" id="{9697B30D-2E64-F8AC-EEF3-1D8AA41776BC}"/>
              </a:ext>
            </a:extLst>
          </p:cNvPr>
          <p:cNvSpPr>
            <a:spLocks noGrp="1"/>
          </p:cNvSpPr>
          <p:nvPr>
            <p:ph type="subTitle" idx="1"/>
          </p:nvPr>
        </p:nvSpPr>
        <p:spPr>
          <a:xfrm>
            <a:off x="2785629" y="2927345"/>
            <a:ext cx="6801612" cy="1239894"/>
          </a:xfrm>
        </p:spPr>
        <p:txBody>
          <a:bodyPr/>
          <a:lstStyle/>
          <a:p>
            <a:r>
              <a:rPr lang="en-US" dirty="0"/>
              <a:t>Matthew MacDougall, MD PhD</a:t>
            </a:r>
          </a:p>
          <a:p>
            <a:r>
              <a:rPr lang="en-US" dirty="0"/>
              <a:t>Stanford University</a:t>
            </a:r>
          </a:p>
        </p:txBody>
      </p:sp>
      <p:pic>
        <p:nvPicPr>
          <p:cNvPr id="4" name="Picture 3">
            <a:extLst>
              <a:ext uri="{FF2B5EF4-FFF2-40B4-BE49-F238E27FC236}">
                <a16:creationId xmlns:a16="http://schemas.microsoft.com/office/drawing/2014/main" id="{BC123555-03F1-35DA-4324-AB27063B8E3C}"/>
              </a:ext>
            </a:extLst>
          </p:cNvPr>
          <p:cNvPicPr>
            <a:picLocks noChangeAspect="1"/>
          </p:cNvPicPr>
          <p:nvPr/>
        </p:nvPicPr>
        <p:blipFill>
          <a:blip r:embed="rId2"/>
          <a:stretch>
            <a:fillRect/>
          </a:stretch>
        </p:blipFill>
        <p:spPr>
          <a:xfrm>
            <a:off x="3155182" y="3704922"/>
            <a:ext cx="5922247" cy="3153077"/>
          </a:xfrm>
          <a:prstGeom prst="rect">
            <a:avLst/>
          </a:prstGeom>
        </p:spPr>
      </p:pic>
    </p:spTree>
    <p:extLst>
      <p:ext uri="{BB962C8B-B14F-4D97-AF65-F5344CB8AC3E}">
        <p14:creationId xmlns:p14="http://schemas.microsoft.com/office/powerpoint/2010/main" val="36257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7A18-4D55-1330-E118-EBC009E123AC}"/>
              </a:ext>
            </a:extLst>
          </p:cNvPr>
          <p:cNvSpPr>
            <a:spLocks noGrp="1"/>
          </p:cNvSpPr>
          <p:nvPr>
            <p:ph type="title"/>
          </p:nvPr>
        </p:nvSpPr>
        <p:spPr/>
        <p:txBody>
          <a:bodyPr/>
          <a:lstStyle/>
          <a:p>
            <a:r>
              <a:rPr lang="en-US" dirty="0"/>
              <a:t>Three Main Arguments In Favor of Anti-Histamines Causing Dementia </a:t>
            </a:r>
          </a:p>
        </p:txBody>
      </p:sp>
      <p:sp>
        <p:nvSpPr>
          <p:cNvPr id="3" name="Content Placeholder 2">
            <a:extLst>
              <a:ext uri="{FF2B5EF4-FFF2-40B4-BE49-F238E27FC236}">
                <a16:creationId xmlns:a16="http://schemas.microsoft.com/office/drawing/2014/main" id="{40B447DF-6B29-5954-59F5-54A6394970F3}"/>
              </a:ext>
            </a:extLst>
          </p:cNvPr>
          <p:cNvSpPr>
            <a:spLocks noGrp="1"/>
          </p:cNvSpPr>
          <p:nvPr>
            <p:ph idx="1"/>
          </p:nvPr>
        </p:nvSpPr>
        <p:spPr/>
        <p:txBody>
          <a:bodyPr>
            <a:normAutofit fontScale="92500" lnSpcReduction="10000"/>
          </a:bodyPr>
          <a:lstStyle/>
          <a:p>
            <a:pPr marL="571500" lvl="1" indent="-342900">
              <a:buFont typeface="+mj-lt"/>
              <a:buAutoNum type="arabicPeriod"/>
            </a:pPr>
            <a:r>
              <a:rPr lang="en-US" sz="1800" dirty="0"/>
              <a:t>Antihistamine Memory Impact Mechanisms</a:t>
            </a:r>
          </a:p>
          <a:p>
            <a:pPr marL="800100" lvl="2" indent="-342900">
              <a:buFont typeface="+mj-lt"/>
              <a:buAutoNum type="alphaLcPeriod"/>
            </a:pPr>
            <a:r>
              <a:rPr lang="en-US" sz="1800" dirty="0"/>
              <a:t>Rodent Exemplar Studies – </a:t>
            </a:r>
            <a:r>
              <a:rPr lang="en-US" sz="1800" b="1" dirty="0"/>
              <a:t>Short Term and Long-Term Memory</a:t>
            </a:r>
          </a:p>
          <a:p>
            <a:pPr marL="800100" lvl="2" indent="-342900">
              <a:buFont typeface="+mj-lt"/>
              <a:buAutoNum type="alphaLcPeriod"/>
            </a:pPr>
            <a:r>
              <a:rPr lang="en-US" sz="1800" dirty="0"/>
              <a:t>Human Study – </a:t>
            </a:r>
            <a:r>
              <a:rPr lang="en-US" sz="1800" b="1" dirty="0"/>
              <a:t>Short Term Memory Recall</a:t>
            </a:r>
          </a:p>
          <a:p>
            <a:pPr marL="571500" lvl="1" indent="-342900">
              <a:buFont typeface="+mj-lt"/>
              <a:buAutoNum type="arabicPeriod"/>
            </a:pPr>
            <a:r>
              <a:rPr lang="en-US" sz="1800" dirty="0"/>
              <a:t>Positive Effects of Histamine on Memory</a:t>
            </a:r>
          </a:p>
          <a:p>
            <a:pPr marL="800100" lvl="2" indent="-342900">
              <a:buFont typeface="+mj-lt"/>
              <a:buAutoNum type="alphaLcPeriod"/>
            </a:pPr>
            <a:r>
              <a:rPr lang="en-US" sz="1800" dirty="0"/>
              <a:t>Rodent and Human Study of Inverse Agonist of H3R – </a:t>
            </a:r>
            <a:r>
              <a:rPr lang="en-US" sz="1800" b="1" dirty="0"/>
              <a:t>Long-term Memory Recall</a:t>
            </a:r>
          </a:p>
          <a:p>
            <a:pPr marL="571500" lvl="1" indent="-342900">
              <a:buFont typeface="+mj-lt"/>
              <a:buAutoNum type="arabicPeriod"/>
            </a:pPr>
            <a:r>
              <a:rPr lang="en-US" sz="1800" dirty="0"/>
              <a:t>Epidemiologic Studies:</a:t>
            </a:r>
          </a:p>
          <a:p>
            <a:pPr marL="800100" lvl="2" indent="-342900">
              <a:buFont typeface="+mj-lt"/>
              <a:buAutoNum type="alphaLcPeriod"/>
            </a:pPr>
            <a:r>
              <a:rPr lang="en-US" sz="1800" dirty="0"/>
              <a:t>Off target: Anti-cholinergic activity</a:t>
            </a:r>
          </a:p>
          <a:p>
            <a:pPr marL="800100" lvl="2" indent="-342900">
              <a:buFont typeface="+mj-lt"/>
              <a:buAutoNum type="alphaLcPeriod"/>
            </a:pPr>
            <a:r>
              <a:rPr lang="en-US" sz="1800" dirty="0"/>
              <a:t>On target:  Anti-histamine activity in absence of anti-cholinergic activity</a:t>
            </a:r>
            <a:endParaRPr lang="en-US" dirty="0"/>
          </a:p>
        </p:txBody>
      </p:sp>
    </p:spTree>
    <p:extLst>
      <p:ext uri="{BB962C8B-B14F-4D97-AF65-F5344CB8AC3E}">
        <p14:creationId xmlns:p14="http://schemas.microsoft.com/office/powerpoint/2010/main" val="316244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2AB7B-7816-63DA-F6C1-0ABA2A3E9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B06C7C-4A56-1DFB-69DC-8D350176636E}"/>
              </a:ext>
            </a:extLst>
          </p:cNvPr>
          <p:cNvSpPr>
            <a:spLocks noGrp="1"/>
          </p:cNvSpPr>
          <p:nvPr>
            <p:ph type="title"/>
          </p:nvPr>
        </p:nvSpPr>
        <p:spPr/>
        <p:txBody>
          <a:bodyPr/>
          <a:lstStyle/>
          <a:p>
            <a:r>
              <a:rPr lang="en-US" dirty="0"/>
              <a:t>Three Main Arguments In Favor of Anti-Histamines Causing Dementia </a:t>
            </a:r>
          </a:p>
        </p:txBody>
      </p:sp>
      <p:sp>
        <p:nvSpPr>
          <p:cNvPr id="3" name="Content Placeholder 2">
            <a:extLst>
              <a:ext uri="{FF2B5EF4-FFF2-40B4-BE49-F238E27FC236}">
                <a16:creationId xmlns:a16="http://schemas.microsoft.com/office/drawing/2014/main" id="{119E38B9-626C-B329-D26A-58E6D5DC71CD}"/>
              </a:ext>
            </a:extLst>
          </p:cNvPr>
          <p:cNvSpPr>
            <a:spLocks noGrp="1"/>
          </p:cNvSpPr>
          <p:nvPr>
            <p:ph idx="1"/>
          </p:nvPr>
        </p:nvSpPr>
        <p:spPr/>
        <p:txBody>
          <a:bodyPr>
            <a:normAutofit fontScale="92500" lnSpcReduction="10000"/>
          </a:bodyPr>
          <a:lstStyle/>
          <a:p>
            <a:pPr marL="571500" lvl="1" indent="-342900">
              <a:buFont typeface="+mj-lt"/>
              <a:buAutoNum type="arabicPeriod"/>
            </a:pPr>
            <a:r>
              <a:rPr lang="en-US" sz="1800" dirty="0"/>
              <a:t>Antihistamine Memory Impact Mechanisms</a:t>
            </a:r>
          </a:p>
          <a:p>
            <a:pPr marL="800100" lvl="2" indent="-342900">
              <a:buFont typeface="+mj-lt"/>
              <a:buAutoNum type="alphaLcPeriod"/>
            </a:pPr>
            <a:r>
              <a:rPr lang="en-US" sz="1800" dirty="0"/>
              <a:t>Rodent Exemplar Studies – </a:t>
            </a:r>
            <a:r>
              <a:rPr lang="en-US" sz="1800" b="1" dirty="0"/>
              <a:t>Short Term and Long-Term Memory</a:t>
            </a:r>
          </a:p>
          <a:p>
            <a:pPr marL="800100" lvl="2" indent="-342900">
              <a:buFont typeface="+mj-lt"/>
              <a:buAutoNum type="alphaLcPeriod"/>
            </a:pPr>
            <a:r>
              <a:rPr lang="en-US" sz="1800" dirty="0"/>
              <a:t>Human Study – </a:t>
            </a:r>
            <a:r>
              <a:rPr lang="en-US" sz="1800" b="1" dirty="0"/>
              <a:t>Short Term Memory Recall</a:t>
            </a:r>
          </a:p>
          <a:p>
            <a:pPr marL="571500" lvl="1" indent="-342900">
              <a:buFont typeface="+mj-lt"/>
              <a:buAutoNum type="arabicPeriod"/>
            </a:pPr>
            <a:r>
              <a:rPr lang="en-US" sz="1800" dirty="0">
                <a:solidFill>
                  <a:schemeClr val="bg1">
                    <a:lumMod val="50000"/>
                  </a:schemeClr>
                </a:solidFill>
              </a:rPr>
              <a:t>Positive Effects of Histamine on Memory</a:t>
            </a:r>
          </a:p>
          <a:p>
            <a:pPr marL="800100" lvl="2" indent="-342900">
              <a:buFont typeface="+mj-lt"/>
              <a:buAutoNum type="alphaLcPeriod"/>
            </a:pPr>
            <a:r>
              <a:rPr lang="en-US" sz="1800" dirty="0">
                <a:solidFill>
                  <a:schemeClr val="bg1">
                    <a:lumMod val="50000"/>
                  </a:schemeClr>
                </a:solidFill>
              </a:rPr>
              <a:t>Rodent and Human Study of Inverse Agonist of H3R – </a:t>
            </a:r>
            <a:r>
              <a:rPr lang="en-US" sz="1800" b="1" dirty="0">
                <a:solidFill>
                  <a:schemeClr val="bg1">
                    <a:lumMod val="50000"/>
                  </a:schemeClr>
                </a:solidFill>
              </a:rPr>
              <a:t>Long-term Memory Recall</a:t>
            </a:r>
          </a:p>
          <a:p>
            <a:pPr marL="571500" lvl="1" indent="-342900">
              <a:buFont typeface="+mj-lt"/>
              <a:buAutoNum type="arabicPeriod"/>
            </a:pPr>
            <a:r>
              <a:rPr lang="en-US" sz="1800" dirty="0">
                <a:solidFill>
                  <a:schemeClr val="bg1">
                    <a:lumMod val="50000"/>
                  </a:schemeClr>
                </a:solidFill>
              </a:rPr>
              <a:t>Epidemiologic Studies:</a:t>
            </a:r>
          </a:p>
          <a:p>
            <a:pPr marL="800100" lvl="2" indent="-342900">
              <a:buFont typeface="+mj-lt"/>
              <a:buAutoNum type="alphaLcPeriod"/>
            </a:pPr>
            <a:r>
              <a:rPr lang="en-US" sz="1800" dirty="0">
                <a:solidFill>
                  <a:schemeClr val="bg1">
                    <a:lumMod val="50000"/>
                  </a:schemeClr>
                </a:solidFill>
              </a:rPr>
              <a:t>Off target: Anti-cholinergic activity</a:t>
            </a:r>
          </a:p>
          <a:p>
            <a:pPr marL="800100" lvl="2" indent="-342900">
              <a:buFont typeface="+mj-lt"/>
              <a:buAutoNum type="alphaLcPeriod"/>
            </a:pPr>
            <a:r>
              <a:rPr lang="en-US" sz="1800" dirty="0">
                <a:solidFill>
                  <a:schemeClr val="bg1">
                    <a:lumMod val="50000"/>
                  </a:schemeClr>
                </a:solidFill>
              </a:rPr>
              <a:t>On target:  Anti-histamine activity in absence of anti-cholinergic activity</a:t>
            </a:r>
            <a:endParaRPr lang="en-US" dirty="0">
              <a:solidFill>
                <a:schemeClr val="bg1">
                  <a:lumMod val="50000"/>
                </a:schemeClr>
              </a:solidFill>
            </a:endParaRPr>
          </a:p>
        </p:txBody>
      </p:sp>
    </p:spTree>
    <p:extLst>
      <p:ext uri="{BB962C8B-B14F-4D97-AF65-F5344CB8AC3E}">
        <p14:creationId xmlns:p14="http://schemas.microsoft.com/office/powerpoint/2010/main" val="291887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DB71-F834-C605-A9FE-0CFD77CC4A41}"/>
              </a:ext>
            </a:extLst>
          </p:cNvPr>
          <p:cNvSpPr>
            <a:spLocks noGrp="1"/>
          </p:cNvSpPr>
          <p:nvPr>
            <p:ph type="title"/>
          </p:nvPr>
        </p:nvSpPr>
        <p:spPr/>
        <p:txBody>
          <a:bodyPr>
            <a:normAutofit fontScale="90000"/>
          </a:bodyPr>
          <a:lstStyle/>
          <a:p>
            <a:r>
              <a:rPr lang="en-US" dirty="0"/>
              <a:t>Rats given First Generation H1 Inhibitors make more Memory Errors</a:t>
            </a:r>
          </a:p>
        </p:txBody>
      </p:sp>
      <p:sp>
        <p:nvSpPr>
          <p:cNvPr id="3" name="Content Placeholder 2">
            <a:extLst>
              <a:ext uri="{FF2B5EF4-FFF2-40B4-BE49-F238E27FC236}">
                <a16:creationId xmlns:a16="http://schemas.microsoft.com/office/drawing/2014/main" id="{BA9D2713-DA17-335A-67E4-0A7D0041CA2C}"/>
              </a:ext>
            </a:extLst>
          </p:cNvPr>
          <p:cNvSpPr>
            <a:spLocks noGrp="1"/>
          </p:cNvSpPr>
          <p:nvPr>
            <p:ph idx="1"/>
          </p:nvPr>
        </p:nvSpPr>
        <p:spPr>
          <a:xfrm>
            <a:off x="480311" y="2304685"/>
            <a:ext cx="5159827" cy="1535795"/>
          </a:xfrm>
        </p:spPr>
        <p:txBody>
          <a:bodyPr/>
          <a:lstStyle/>
          <a:p>
            <a:r>
              <a:rPr lang="en-US" dirty="0"/>
              <a:t>Increasing doses of First Generation H1 blockers increase reference memory and working memory errors in Radial Arm Maze Test</a:t>
            </a:r>
          </a:p>
        </p:txBody>
      </p:sp>
      <p:pic>
        <p:nvPicPr>
          <p:cNvPr id="4" name="Picture 3">
            <a:extLst>
              <a:ext uri="{FF2B5EF4-FFF2-40B4-BE49-F238E27FC236}">
                <a16:creationId xmlns:a16="http://schemas.microsoft.com/office/drawing/2014/main" id="{45F02F72-06D7-8934-DA31-A4A75312BDAF}"/>
              </a:ext>
            </a:extLst>
          </p:cNvPr>
          <p:cNvPicPr>
            <a:picLocks noChangeAspect="1"/>
          </p:cNvPicPr>
          <p:nvPr/>
        </p:nvPicPr>
        <p:blipFill>
          <a:blip r:embed="rId3"/>
          <a:stretch>
            <a:fillRect/>
          </a:stretch>
        </p:blipFill>
        <p:spPr>
          <a:xfrm>
            <a:off x="5970043" y="2317037"/>
            <a:ext cx="6221957" cy="4540963"/>
          </a:xfrm>
          <a:prstGeom prst="rect">
            <a:avLst/>
          </a:prstGeom>
        </p:spPr>
      </p:pic>
      <p:pic>
        <p:nvPicPr>
          <p:cNvPr id="2052" name="Picture 4" descr="Radial Arm Maze Task | Encyclopedia MDPI">
            <a:extLst>
              <a:ext uri="{FF2B5EF4-FFF2-40B4-BE49-F238E27FC236}">
                <a16:creationId xmlns:a16="http://schemas.microsoft.com/office/drawing/2014/main" id="{39A1B0BB-A9C2-9317-4023-12DEDC5EE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4" y="4461913"/>
            <a:ext cx="5992167" cy="239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151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8D2FE-E333-AB50-73A0-934AD0A0DEFF}"/>
              </a:ext>
            </a:extLst>
          </p:cNvPr>
          <p:cNvSpPr>
            <a:spLocks noGrp="1"/>
          </p:cNvSpPr>
          <p:nvPr>
            <p:ph type="title"/>
          </p:nvPr>
        </p:nvSpPr>
        <p:spPr/>
        <p:txBody>
          <a:bodyPr/>
          <a:lstStyle/>
          <a:p>
            <a:r>
              <a:rPr lang="en-US" dirty="0"/>
              <a:t>Cetirizine Slows Memory Scanning Task</a:t>
            </a:r>
          </a:p>
        </p:txBody>
      </p:sp>
      <p:sp>
        <p:nvSpPr>
          <p:cNvPr id="3" name="Content Placeholder 2">
            <a:extLst>
              <a:ext uri="{FF2B5EF4-FFF2-40B4-BE49-F238E27FC236}">
                <a16:creationId xmlns:a16="http://schemas.microsoft.com/office/drawing/2014/main" id="{736074F3-9AEB-0674-CCEB-806719117C98}"/>
              </a:ext>
            </a:extLst>
          </p:cNvPr>
          <p:cNvSpPr>
            <a:spLocks noGrp="1"/>
          </p:cNvSpPr>
          <p:nvPr>
            <p:ph idx="1"/>
          </p:nvPr>
        </p:nvSpPr>
        <p:spPr>
          <a:xfrm>
            <a:off x="871487" y="2638044"/>
            <a:ext cx="4001964" cy="3101983"/>
          </a:xfrm>
        </p:spPr>
        <p:txBody>
          <a:bodyPr/>
          <a:lstStyle/>
          <a:p>
            <a:r>
              <a:rPr lang="en-US" dirty="0" err="1"/>
              <a:t>vanRuitenbeek</a:t>
            </a:r>
            <a:r>
              <a:rPr lang="en-US" dirty="0"/>
              <a:t> et al recruited 17 people to undergo memory testing after cetirizine</a:t>
            </a:r>
          </a:p>
          <a:p>
            <a:r>
              <a:rPr lang="en-US" dirty="0"/>
              <a:t>Timing after dose based on prior studies showing no effect on driving at 1 </a:t>
            </a:r>
            <a:r>
              <a:rPr lang="en-US" dirty="0" err="1"/>
              <a:t>hr</a:t>
            </a:r>
            <a:r>
              <a:rPr lang="en-US" dirty="0"/>
              <a:t>, but impairment at 3-4 </a:t>
            </a:r>
            <a:r>
              <a:rPr lang="en-US" dirty="0" err="1"/>
              <a:t>hrs</a:t>
            </a:r>
            <a:r>
              <a:rPr lang="en-US" dirty="0"/>
              <a:t> </a:t>
            </a:r>
          </a:p>
          <a:p>
            <a:r>
              <a:rPr lang="en-US" dirty="0"/>
              <a:t>Word learning (recall) was unchanged but memory scanning speed (short term memory retrieval) was slower after a single dose of cetirizine</a:t>
            </a:r>
          </a:p>
        </p:txBody>
      </p:sp>
      <p:sp>
        <p:nvSpPr>
          <p:cNvPr id="5" name="AutoShape 4" descr="Figure 1">
            <a:extLst>
              <a:ext uri="{FF2B5EF4-FFF2-40B4-BE49-F238E27FC236}">
                <a16:creationId xmlns:a16="http://schemas.microsoft.com/office/drawing/2014/main" id="{4076844A-C306-9056-DB2E-D1E13A5C031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a:extLst>
              <a:ext uri="{FF2B5EF4-FFF2-40B4-BE49-F238E27FC236}">
                <a16:creationId xmlns:a16="http://schemas.microsoft.com/office/drawing/2014/main" id="{ACB71F92-E097-A5E1-D3D9-B9EBB5705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707" y="2313234"/>
            <a:ext cx="6185807" cy="111576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2D5DECCB-3922-8F60-BED9-14445A0765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4706" y="3581400"/>
            <a:ext cx="6276241" cy="283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56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15E69-DDF1-FE2A-046A-EB6857C9C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AEF608-4B21-EBD4-1734-CBB166883AA0}"/>
              </a:ext>
            </a:extLst>
          </p:cNvPr>
          <p:cNvSpPr>
            <a:spLocks noGrp="1"/>
          </p:cNvSpPr>
          <p:nvPr>
            <p:ph type="title"/>
          </p:nvPr>
        </p:nvSpPr>
        <p:spPr/>
        <p:txBody>
          <a:bodyPr/>
          <a:lstStyle/>
          <a:p>
            <a:r>
              <a:rPr lang="en-US" dirty="0"/>
              <a:t>Three Main Arguments In Favor of Anti-Histamines Causing Dementia </a:t>
            </a:r>
          </a:p>
        </p:txBody>
      </p:sp>
      <p:sp>
        <p:nvSpPr>
          <p:cNvPr id="3" name="Content Placeholder 2">
            <a:extLst>
              <a:ext uri="{FF2B5EF4-FFF2-40B4-BE49-F238E27FC236}">
                <a16:creationId xmlns:a16="http://schemas.microsoft.com/office/drawing/2014/main" id="{49AFF2C0-7FD6-2655-F579-FCCE556F5AD6}"/>
              </a:ext>
            </a:extLst>
          </p:cNvPr>
          <p:cNvSpPr>
            <a:spLocks noGrp="1"/>
          </p:cNvSpPr>
          <p:nvPr>
            <p:ph idx="1"/>
          </p:nvPr>
        </p:nvSpPr>
        <p:spPr/>
        <p:txBody>
          <a:bodyPr>
            <a:normAutofit fontScale="92500" lnSpcReduction="10000"/>
          </a:bodyPr>
          <a:lstStyle/>
          <a:p>
            <a:pPr marL="571500" lvl="1" indent="-342900">
              <a:buFont typeface="+mj-lt"/>
              <a:buAutoNum type="arabicPeriod"/>
            </a:pPr>
            <a:r>
              <a:rPr lang="en-US" sz="1800" dirty="0">
                <a:solidFill>
                  <a:schemeClr val="bg1">
                    <a:lumMod val="50000"/>
                  </a:schemeClr>
                </a:solidFill>
              </a:rPr>
              <a:t>Antihistamine Memory Impact Mechanisms</a:t>
            </a:r>
          </a:p>
          <a:p>
            <a:pPr marL="800100" lvl="2" indent="-342900">
              <a:buFont typeface="+mj-lt"/>
              <a:buAutoNum type="alphaLcPeriod"/>
            </a:pPr>
            <a:r>
              <a:rPr lang="en-US" sz="1800" dirty="0">
                <a:solidFill>
                  <a:schemeClr val="bg1">
                    <a:lumMod val="50000"/>
                  </a:schemeClr>
                </a:solidFill>
              </a:rPr>
              <a:t>Rodent Exemplar Studies – </a:t>
            </a:r>
            <a:r>
              <a:rPr lang="en-US" sz="1800" b="1" dirty="0">
                <a:solidFill>
                  <a:schemeClr val="bg1">
                    <a:lumMod val="50000"/>
                  </a:schemeClr>
                </a:solidFill>
              </a:rPr>
              <a:t>Short Term and Long-Term Memory</a:t>
            </a:r>
          </a:p>
          <a:p>
            <a:pPr marL="800100" lvl="2" indent="-342900">
              <a:buFont typeface="+mj-lt"/>
              <a:buAutoNum type="alphaLcPeriod"/>
            </a:pPr>
            <a:r>
              <a:rPr lang="en-US" sz="1800" dirty="0">
                <a:solidFill>
                  <a:schemeClr val="bg1">
                    <a:lumMod val="50000"/>
                  </a:schemeClr>
                </a:solidFill>
              </a:rPr>
              <a:t>Human Study – </a:t>
            </a:r>
            <a:r>
              <a:rPr lang="en-US" sz="1800" b="1" dirty="0">
                <a:solidFill>
                  <a:schemeClr val="bg1">
                    <a:lumMod val="50000"/>
                  </a:schemeClr>
                </a:solidFill>
              </a:rPr>
              <a:t>Short Term Memory Recall</a:t>
            </a:r>
          </a:p>
          <a:p>
            <a:pPr marL="571500" lvl="1" indent="-342900">
              <a:buFont typeface="+mj-lt"/>
              <a:buAutoNum type="arabicPeriod"/>
            </a:pPr>
            <a:r>
              <a:rPr lang="en-US" sz="1800" dirty="0">
                <a:solidFill>
                  <a:schemeClr val="tx1"/>
                </a:solidFill>
              </a:rPr>
              <a:t>Positive Effects of Histamine on Memory</a:t>
            </a:r>
          </a:p>
          <a:p>
            <a:pPr marL="800100" lvl="2" indent="-342900">
              <a:buFont typeface="+mj-lt"/>
              <a:buAutoNum type="alphaLcPeriod"/>
            </a:pPr>
            <a:r>
              <a:rPr lang="en-US" sz="1800" dirty="0">
                <a:solidFill>
                  <a:schemeClr val="tx1"/>
                </a:solidFill>
              </a:rPr>
              <a:t>Rodent and Human Study of Inverse Agonist of H3R – </a:t>
            </a:r>
            <a:r>
              <a:rPr lang="en-US" sz="1800" b="1" dirty="0">
                <a:solidFill>
                  <a:schemeClr val="tx1"/>
                </a:solidFill>
              </a:rPr>
              <a:t>Long-term Memory Recall</a:t>
            </a:r>
          </a:p>
          <a:p>
            <a:pPr marL="571500" lvl="1" indent="-342900">
              <a:buFont typeface="+mj-lt"/>
              <a:buAutoNum type="arabicPeriod"/>
            </a:pPr>
            <a:r>
              <a:rPr lang="en-US" sz="1800" dirty="0">
                <a:solidFill>
                  <a:schemeClr val="bg1">
                    <a:lumMod val="50000"/>
                  </a:schemeClr>
                </a:solidFill>
              </a:rPr>
              <a:t>Epidemiologic Studies:</a:t>
            </a:r>
          </a:p>
          <a:p>
            <a:pPr marL="800100" lvl="2" indent="-342900">
              <a:buFont typeface="+mj-lt"/>
              <a:buAutoNum type="alphaLcPeriod"/>
            </a:pPr>
            <a:r>
              <a:rPr lang="en-US" sz="1800" dirty="0">
                <a:solidFill>
                  <a:schemeClr val="bg1">
                    <a:lumMod val="50000"/>
                  </a:schemeClr>
                </a:solidFill>
              </a:rPr>
              <a:t>Off target: Anti-cholinergic activity</a:t>
            </a:r>
          </a:p>
          <a:p>
            <a:pPr marL="800100" lvl="2" indent="-342900">
              <a:buFont typeface="+mj-lt"/>
              <a:buAutoNum type="alphaLcPeriod"/>
            </a:pPr>
            <a:r>
              <a:rPr lang="en-US" sz="1800" dirty="0">
                <a:solidFill>
                  <a:schemeClr val="bg1">
                    <a:lumMod val="50000"/>
                  </a:schemeClr>
                </a:solidFill>
              </a:rPr>
              <a:t>On target:  Anti-histamine activity in absence of anti-cholinergic activity</a:t>
            </a:r>
            <a:endParaRPr lang="en-US" dirty="0">
              <a:solidFill>
                <a:schemeClr val="bg1">
                  <a:lumMod val="50000"/>
                </a:schemeClr>
              </a:solidFill>
            </a:endParaRPr>
          </a:p>
        </p:txBody>
      </p:sp>
    </p:spTree>
    <p:extLst>
      <p:ext uri="{BB962C8B-B14F-4D97-AF65-F5344CB8AC3E}">
        <p14:creationId xmlns:p14="http://schemas.microsoft.com/office/powerpoint/2010/main" val="244602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1AC8-20ED-6AC6-23C6-8E9F39A995A1}"/>
              </a:ext>
            </a:extLst>
          </p:cNvPr>
          <p:cNvSpPr>
            <a:spLocks noGrp="1"/>
          </p:cNvSpPr>
          <p:nvPr>
            <p:ph type="title"/>
          </p:nvPr>
        </p:nvSpPr>
        <p:spPr/>
        <p:txBody>
          <a:bodyPr>
            <a:normAutofit fontScale="90000"/>
          </a:bodyPr>
          <a:lstStyle/>
          <a:p>
            <a:r>
              <a:rPr lang="en-US" dirty="0"/>
              <a:t>Inverse Agonism of H3R Increases Brain Histamine to Improve Memory Performance in Mice and Human</a:t>
            </a:r>
          </a:p>
        </p:txBody>
      </p:sp>
      <p:sp>
        <p:nvSpPr>
          <p:cNvPr id="3" name="Content Placeholder 2">
            <a:extLst>
              <a:ext uri="{FF2B5EF4-FFF2-40B4-BE49-F238E27FC236}">
                <a16:creationId xmlns:a16="http://schemas.microsoft.com/office/drawing/2014/main" id="{7E07CB57-C0C2-D37A-71A6-66C858C566EB}"/>
              </a:ext>
            </a:extLst>
          </p:cNvPr>
          <p:cNvSpPr>
            <a:spLocks noGrp="1"/>
          </p:cNvSpPr>
          <p:nvPr>
            <p:ph idx="1"/>
          </p:nvPr>
        </p:nvSpPr>
        <p:spPr>
          <a:xfrm>
            <a:off x="2231136" y="2350661"/>
            <a:ext cx="7729728" cy="3101983"/>
          </a:xfrm>
        </p:spPr>
        <p:txBody>
          <a:bodyPr/>
          <a:lstStyle/>
          <a:p>
            <a:r>
              <a:rPr lang="en-US" dirty="0"/>
              <a:t>H3R are constitutively active and prevent release of histamine at axon terminals, </a:t>
            </a:r>
            <a:r>
              <a:rPr lang="en-US" u="sng" dirty="0"/>
              <a:t>so inverse agonism of H3R promotes release of histamine</a:t>
            </a:r>
          </a:p>
          <a:p>
            <a:pPr lvl="1"/>
            <a:r>
              <a:rPr lang="en-US" dirty="0"/>
              <a:t>thioperamide and </a:t>
            </a:r>
            <a:r>
              <a:rPr lang="en-US" dirty="0" err="1"/>
              <a:t>betahistine</a:t>
            </a:r>
            <a:endParaRPr lang="en-US" dirty="0"/>
          </a:p>
          <a:p>
            <a:r>
              <a:rPr lang="en-US" u="sng" dirty="0"/>
              <a:t>Question: </a:t>
            </a:r>
            <a:r>
              <a:rPr lang="en-US" b="1" dirty="0"/>
              <a:t>Does inverse agonism of H3R promote retrieval of long-term forgotten object memory in mice and humans?</a:t>
            </a:r>
            <a:endParaRPr lang="en-US" u="sng" dirty="0"/>
          </a:p>
          <a:p>
            <a:endParaRPr lang="en-US" u="sng" dirty="0"/>
          </a:p>
        </p:txBody>
      </p:sp>
      <p:pic>
        <p:nvPicPr>
          <p:cNvPr id="4" name="Picture 3">
            <a:extLst>
              <a:ext uri="{FF2B5EF4-FFF2-40B4-BE49-F238E27FC236}">
                <a16:creationId xmlns:a16="http://schemas.microsoft.com/office/drawing/2014/main" id="{826571F9-CAD8-A984-5D3C-023FA0B7F081}"/>
              </a:ext>
            </a:extLst>
          </p:cNvPr>
          <p:cNvPicPr>
            <a:picLocks noChangeAspect="1"/>
          </p:cNvPicPr>
          <p:nvPr/>
        </p:nvPicPr>
        <p:blipFill>
          <a:blip r:embed="rId3"/>
          <a:stretch>
            <a:fillRect/>
          </a:stretch>
        </p:blipFill>
        <p:spPr>
          <a:xfrm>
            <a:off x="598279" y="4204637"/>
            <a:ext cx="7317378" cy="2496014"/>
          </a:xfrm>
          <a:prstGeom prst="rect">
            <a:avLst/>
          </a:prstGeom>
        </p:spPr>
      </p:pic>
      <p:pic>
        <p:nvPicPr>
          <p:cNvPr id="5" name="Picture 4">
            <a:extLst>
              <a:ext uri="{FF2B5EF4-FFF2-40B4-BE49-F238E27FC236}">
                <a16:creationId xmlns:a16="http://schemas.microsoft.com/office/drawing/2014/main" id="{73B5CE57-DEE1-A236-F2E3-76D3BF8C5173}"/>
              </a:ext>
            </a:extLst>
          </p:cNvPr>
          <p:cNvPicPr>
            <a:picLocks noChangeAspect="1"/>
          </p:cNvPicPr>
          <p:nvPr/>
        </p:nvPicPr>
        <p:blipFill>
          <a:blip r:embed="rId4"/>
          <a:stretch>
            <a:fillRect/>
          </a:stretch>
        </p:blipFill>
        <p:spPr>
          <a:xfrm>
            <a:off x="9690135" y="3618411"/>
            <a:ext cx="2239447" cy="3239589"/>
          </a:xfrm>
          <a:prstGeom prst="rect">
            <a:avLst/>
          </a:prstGeom>
        </p:spPr>
      </p:pic>
    </p:spTree>
    <p:extLst>
      <p:ext uri="{BB962C8B-B14F-4D97-AF65-F5344CB8AC3E}">
        <p14:creationId xmlns:p14="http://schemas.microsoft.com/office/powerpoint/2010/main" val="70842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F0439-4BA7-7D3F-27A7-3A6DE6A86E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2575FA-A271-F321-2911-B5C700B8B070}"/>
              </a:ext>
            </a:extLst>
          </p:cNvPr>
          <p:cNvSpPr>
            <a:spLocks noGrp="1"/>
          </p:cNvSpPr>
          <p:nvPr>
            <p:ph type="title"/>
          </p:nvPr>
        </p:nvSpPr>
        <p:spPr/>
        <p:txBody>
          <a:bodyPr>
            <a:normAutofit fontScale="90000"/>
          </a:bodyPr>
          <a:lstStyle/>
          <a:p>
            <a:r>
              <a:rPr lang="en-US" dirty="0"/>
              <a:t>Inverse Agonism of H3R Increases Brain Histamine to Improve Memory Performance in Mice and Human</a:t>
            </a:r>
          </a:p>
        </p:txBody>
      </p:sp>
      <p:sp>
        <p:nvSpPr>
          <p:cNvPr id="3" name="Content Placeholder 2">
            <a:extLst>
              <a:ext uri="{FF2B5EF4-FFF2-40B4-BE49-F238E27FC236}">
                <a16:creationId xmlns:a16="http://schemas.microsoft.com/office/drawing/2014/main" id="{43E14896-32EA-6C3E-4001-0C6BEC7336D7}"/>
              </a:ext>
            </a:extLst>
          </p:cNvPr>
          <p:cNvSpPr>
            <a:spLocks noGrp="1"/>
          </p:cNvSpPr>
          <p:nvPr>
            <p:ph idx="1"/>
          </p:nvPr>
        </p:nvSpPr>
        <p:spPr>
          <a:xfrm>
            <a:off x="261257" y="3153597"/>
            <a:ext cx="6257109" cy="3101983"/>
          </a:xfrm>
        </p:spPr>
        <p:txBody>
          <a:bodyPr>
            <a:normAutofit fontScale="85000" lnSpcReduction="20000"/>
          </a:bodyPr>
          <a:lstStyle/>
          <a:p>
            <a:r>
              <a:rPr lang="en-US" dirty="0"/>
              <a:t>H3R are constitutively active and prevent release of histamine at axon terminals, </a:t>
            </a:r>
            <a:r>
              <a:rPr lang="en-US" u="sng" dirty="0"/>
              <a:t>so inverse agonism of H3R promotes release of histamine</a:t>
            </a:r>
          </a:p>
          <a:p>
            <a:pPr lvl="1"/>
            <a:r>
              <a:rPr lang="en-US" dirty="0"/>
              <a:t>thioperamide and </a:t>
            </a:r>
            <a:r>
              <a:rPr lang="en-US" dirty="0" err="1"/>
              <a:t>betahistine</a:t>
            </a:r>
            <a:endParaRPr lang="en-US" dirty="0"/>
          </a:p>
          <a:p>
            <a:r>
              <a:rPr lang="en-US" u="sng" dirty="0"/>
              <a:t>Question: </a:t>
            </a:r>
            <a:r>
              <a:rPr lang="en-US" b="1" dirty="0"/>
              <a:t>Does inverse agonism of H3R promote retrieval of long-term forgotten object memory in mice and humans?</a:t>
            </a:r>
          </a:p>
          <a:p>
            <a:r>
              <a:rPr lang="en-US" dirty="0"/>
              <a:t>38 participants incidentally studied serial images of 128 objects</a:t>
            </a:r>
          </a:p>
          <a:p>
            <a:r>
              <a:rPr lang="en-US" dirty="0"/>
              <a:t>Recognition performance was tested 7 and 9 days after the training (days 8 and 10, respectively)</a:t>
            </a:r>
          </a:p>
          <a:p>
            <a:r>
              <a:rPr lang="en-US" dirty="0"/>
              <a:t>They were administered 108 mg </a:t>
            </a:r>
            <a:r>
              <a:rPr lang="en-US" dirty="0" err="1"/>
              <a:t>betahistine</a:t>
            </a:r>
            <a:r>
              <a:rPr lang="en-US" dirty="0"/>
              <a:t> or placebo orally 30 minutes before the tests started.</a:t>
            </a:r>
          </a:p>
          <a:p>
            <a:r>
              <a:rPr lang="en-US" u="sng" dirty="0"/>
              <a:t>Cross over design – </a:t>
            </a:r>
            <a:r>
              <a:rPr lang="en-US" dirty="0"/>
              <a:t>half randomized to to placebo first or </a:t>
            </a:r>
            <a:r>
              <a:rPr lang="en-US" dirty="0" err="1"/>
              <a:t>betahistine</a:t>
            </a:r>
            <a:r>
              <a:rPr lang="en-US" dirty="0"/>
              <a:t> first</a:t>
            </a:r>
            <a:endParaRPr lang="en-US" u="sng" dirty="0"/>
          </a:p>
          <a:p>
            <a:endParaRPr lang="en-US" u="sng" dirty="0"/>
          </a:p>
        </p:txBody>
      </p:sp>
      <p:pic>
        <p:nvPicPr>
          <p:cNvPr id="3074" name="Picture 2">
            <a:extLst>
              <a:ext uri="{FF2B5EF4-FFF2-40B4-BE49-F238E27FC236}">
                <a16:creationId xmlns:a16="http://schemas.microsoft.com/office/drawing/2014/main" id="{9B9ADDE2-108B-AE21-4B51-73A4E1A02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146" y="2390503"/>
            <a:ext cx="4765330" cy="446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581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12AC6-CB2B-903C-185D-47B79B116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B37E8-9EF7-2A37-003E-BEDB4D9D9587}"/>
              </a:ext>
            </a:extLst>
          </p:cNvPr>
          <p:cNvSpPr>
            <a:spLocks noGrp="1"/>
          </p:cNvSpPr>
          <p:nvPr>
            <p:ph type="title"/>
          </p:nvPr>
        </p:nvSpPr>
        <p:spPr/>
        <p:txBody>
          <a:bodyPr/>
          <a:lstStyle/>
          <a:p>
            <a:r>
              <a:rPr lang="en-US" dirty="0"/>
              <a:t>Three Main Arguments In Favor of Anti-Histamines Causing Dementia </a:t>
            </a:r>
          </a:p>
        </p:txBody>
      </p:sp>
      <p:sp>
        <p:nvSpPr>
          <p:cNvPr id="3" name="Content Placeholder 2">
            <a:extLst>
              <a:ext uri="{FF2B5EF4-FFF2-40B4-BE49-F238E27FC236}">
                <a16:creationId xmlns:a16="http://schemas.microsoft.com/office/drawing/2014/main" id="{320C0576-05EC-4A8A-F027-3968096B2BE6}"/>
              </a:ext>
            </a:extLst>
          </p:cNvPr>
          <p:cNvSpPr>
            <a:spLocks noGrp="1"/>
          </p:cNvSpPr>
          <p:nvPr>
            <p:ph idx="1"/>
          </p:nvPr>
        </p:nvSpPr>
        <p:spPr/>
        <p:txBody>
          <a:bodyPr>
            <a:normAutofit fontScale="92500" lnSpcReduction="10000"/>
          </a:bodyPr>
          <a:lstStyle/>
          <a:p>
            <a:pPr marL="571500" lvl="1" indent="-342900">
              <a:buFont typeface="+mj-lt"/>
              <a:buAutoNum type="arabicPeriod"/>
            </a:pPr>
            <a:r>
              <a:rPr lang="en-US" sz="1800" dirty="0">
                <a:solidFill>
                  <a:schemeClr val="bg1">
                    <a:lumMod val="50000"/>
                  </a:schemeClr>
                </a:solidFill>
              </a:rPr>
              <a:t>Antihistamine Memory Impact Mechanisms </a:t>
            </a:r>
          </a:p>
          <a:p>
            <a:pPr marL="800100" lvl="2" indent="-342900">
              <a:buFont typeface="+mj-lt"/>
              <a:buAutoNum type="alphaLcPeriod"/>
            </a:pPr>
            <a:r>
              <a:rPr lang="en-US" sz="1800" dirty="0">
                <a:solidFill>
                  <a:schemeClr val="bg1">
                    <a:lumMod val="50000"/>
                  </a:schemeClr>
                </a:solidFill>
              </a:rPr>
              <a:t>Rodent Exemplar Studies – </a:t>
            </a:r>
            <a:r>
              <a:rPr lang="en-US" sz="1800" b="1" dirty="0">
                <a:solidFill>
                  <a:schemeClr val="bg1">
                    <a:lumMod val="50000"/>
                  </a:schemeClr>
                </a:solidFill>
              </a:rPr>
              <a:t>Short Term and Long-Term Memory</a:t>
            </a:r>
          </a:p>
          <a:p>
            <a:pPr marL="800100" lvl="2" indent="-342900">
              <a:buFont typeface="+mj-lt"/>
              <a:buAutoNum type="alphaLcPeriod"/>
            </a:pPr>
            <a:r>
              <a:rPr lang="en-US" sz="1800" dirty="0">
                <a:solidFill>
                  <a:schemeClr val="bg1">
                    <a:lumMod val="50000"/>
                  </a:schemeClr>
                </a:solidFill>
              </a:rPr>
              <a:t>Human Study – </a:t>
            </a:r>
            <a:r>
              <a:rPr lang="en-US" sz="1800" b="1" dirty="0">
                <a:solidFill>
                  <a:schemeClr val="bg1">
                    <a:lumMod val="50000"/>
                  </a:schemeClr>
                </a:solidFill>
              </a:rPr>
              <a:t>Short Term Memory Recall</a:t>
            </a:r>
          </a:p>
          <a:p>
            <a:pPr marL="571500" lvl="1" indent="-342900">
              <a:buFont typeface="+mj-lt"/>
              <a:buAutoNum type="arabicPeriod"/>
            </a:pPr>
            <a:r>
              <a:rPr lang="en-US" sz="1800" dirty="0">
                <a:solidFill>
                  <a:schemeClr val="bg1">
                    <a:lumMod val="50000"/>
                  </a:schemeClr>
                </a:solidFill>
              </a:rPr>
              <a:t>Positive Effects of Histamine on Memory</a:t>
            </a:r>
          </a:p>
          <a:p>
            <a:pPr marL="800100" lvl="2" indent="-342900">
              <a:buFont typeface="+mj-lt"/>
              <a:buAutoNum type="alphaLcPeriod"/>
            </a:pPr>
            <a:r>
              <a:rPr lang="en-US" sz="1800" dirty="0">
                <a:solidFill>
                  <a:schemeClr val="bg1">
                    <a:lumMod val="50000"/>
                  </a:schemeClr>
                </a:solidFill>
              </a:rPr>
              <a:t>Rodent and Human Study of Inverse Agonist of H3R – </a:t>
            </a:r>
            <a:r>
              <a:rPr lang="en-US" sz="1800" b="1" dirty="0">
                <a:solidFill>
                  <a:schemeClr val="bg1">
                    <a:lumMod val="50000"/>
                  </a:schemeClr>
                </a:solidFill>
              </a:rPr>
              <a:t>Long-term Memory Recall</a:t>
            </a:r>
          </a:p>
          <a:p>
            <a:pPr marL="571500" lvl="1" indent="-342900">
              <a:buFont typeface="+mj-lt"/>
              <a:buAutoNum type="arabicPeriod"/>
            </a:pPr>
            <a:r>
              <a:rPr lang="en-US" sz="1800" dirty="0">
                <a:solidFill>
                  <a:schemeClr val="tx1"/>
                </a:solidFill>
              </a:rPr>
              <a:t>Epidemiologic Studies:</a:t>
            </a:r>
          </a:p>
          <a:p>
            <a:pPr marL="800100" lvl="2" indent="-342900">
              <a:buFont typeface="+mj-lt"/>
              <a:buAutoNum type="alphaLcPeriod"/>
            </a:pPr>
            <a:r>
              <a:rPr lang="en-US" sz="1800" dirty="0">
                <a:solidFill>
                  <a:schemeClr val="tx1"/>
                </a:solidFill>
              </a:rPr>
              <a:t>Off target: Anti-cholinergic activity</a:t>
            </a:r>
          </a:p>
          <a:p>
            <a:pPr marL="800100" lvl="2" indent="-342900">
              <a:buFont typeface="+mj-lt"/>
              <a:buAutoNum type="alphaLcPeriod"/>
            </a:pPr>
            <a:r>
              <a:rPr lang="en-US" sz="1800" dirty="0">
                <a:solidFill>
                  <a:schemeClr val="tx1"/>
                </a:solidFill>
              </a:rPr>
              <a:t>On target:  Anti-histamine activity in absence of anti-cholinergic activity</a:t>
            </a:r>
            <a:endParaRPr lang="en-US" dirty="0">
              <a:solidFill>
                <a:schemeClr val="tx1"/>
              </a:solidFill>
            </a:endParaRPr>
          </a:p>
        </p:txBody>
      </p:sp>
    </p:spTree>
    <p:extLst>
      <p:ext uri="{BB962C8B-B14F-4D97-AF65-F5344CB8AC3E}">
        <p14:creationId xmlns:p14="http://schemas.microsoft.com/office/powerpoint/2010/main" val="2565497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5D8A-A680-DC02-959A-984E02DCFBD8}"/>
              </a:ext>
            </a:extLst>
          </p:cNvPr>
          <p:cNvSpPr>
            <a:spLocks noGrp="1"/>
          </p:cNvSpPr>
          <p:nvPr>
            <p:ph type="title"/>
          </p:nvPr>
        </p:nvSpPr>
        <p:spPr/>
        <p:txBody>
          <a:bodyPr/>
          <a:lstStyle/>
          <a:p>
            <a:r>
              <a:rPr lang="en-US" dirty="0"/>
              <a:t>Anticholinergic Activity Inherent to Antihistamines</a:t>
            </a:r>
          </a:p>
        </p:txBody>
      </p:sp>
      <p:sp>
        <p:nvSpPr>
          <p:cNvPr id="3" name="Content Placeholder 2">
            <a:extLst>
              <a:ext uri="{FF2B5EF4-FFF2-40B4-BE49-F238E27FC236}">
                <a16:creationId xmlns:a16="http://schemas.microsoft.com/office/drawing/2014/main" id="{5DB0AD20-A758-7C54-EBA5-BF325687028A}"/>
              </a:ext>
            </a:extLst>
          </p:cNvPr>
          <p:cNvSpPr>
            <a:spLocks noGrp="1"/>
          </p:cNvSpPr>
          <p:nvPr>
            <p:ph idx="1"/>
          </p:nvPr>
        </p:nvSpPr>
        <p:spPr>
          <a:xfrm>
            <a:off x="289311" y="2910760"/>
            <a:ext cx="4443110" cy="3101983"/>
          </a:xfrm>
        </p:spPr>
        <p:txBody>
          <a:bodyPr>
            <a:normAutofit/>
          </a:bodyPr>
          <a:lstStyle/>
          <a:p>
            <a:r>
              <a:rPr lang="en-US" sz="2400" dirty="0"/>
              <a:t>High similarity of histamine with acetylcholine leading to inherent anti-muscarinic cross-reactivity</a:t>
            </a:r>
          </a:p>
          <a:p>
            <a:r>
              <a:rPr lang="en-US" sz="2400" dirty="0"/>
              <a:t>Increasing selectivity for H1R generally leads to less cholinergic activity</a:t>
            </a:r>
          </a:p>
        </p:txBody>
      </p:sp>
      <p:pic>
        <p:nvPicPr>
          <p:cNvPr id="12290" name="Picture 2" descr="Comparative pharmacology of marketed antihistamines. The ideal antihistamine should have high antihistamine potency against the H 1 receptor, combined with low antimuscarinic activity. Note that the Y-axis on this chart displays drug potency and affinity for muscarinic receptor subtypes M1 through M5. The most promiscuous compounds displayed are Clarinex and Zaditor, which interact with all five muscarinic receptor subtypes. Adapted from [15].">
            <a:extLst>
              <a:ext uri="{FF2B5EF4-FFF2-40B4-BE49-F238E27FC236}">
                <a16:creationId xmlns:a16="http://schemas.microsoft.com/office/drawing/2014/main" id="{D72D255C-C6C4-D225-4986-7C0436A05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332" y="2273846"/>
            <a:ext cx="6849357" cy="437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4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DB03-04F0-4C38-2B9C-C0574765639A}"/>
              </a:ext>
            </a:extLst>
          </p:cNvPr>
          <p:cNvSpPr>
            <a:spLocks noGrp="1"/>
          </p:cNvSpPr>
          <p:nvPr>
            <p:ph type="title"/>
          </p:nvPr>
        </p:nvSpPr>
        <p:spPr/>
        <p:txBody>
          <a:bodyPr/>
          <a:lstStyle/>
          <a:p>
            <a:r>
              <a:rPr lang="en-US" dirty="0"/>
              <a:t>First-Generation Anti-Histamines Increase Dementia Risk</a:t>
            </a:r>
          </a:p>
        </p:txBody>
      </p:sp>
      <p:sp>
        <p:nvSpPr>
          <p:cNvPr id="3" name="Content Placeholder 2">
            <a:extLst>
              <a:ext uri="{FF2B5EF4-FFF2-40B4-BE49-F238E27FC236}">
                <a16:creationId xmlns:a16="http://schemas.microsoft.com/office/drawing/2014/main" id="{A98FFBC9-01AA-2431-121A-F98277F39EBD}"/>
              </a:ext>
            </a:extLst>
          </p:cNvPr>
          <p:cNvSpPr>
            <a:spLocks noGrp="1"/>
          </p:cNvSpPr>
          <p:nvPr>
            <p:ph idx="1"/>
          </p:nvPr>
        </p:nvSpPr>
        <p:spPr>
          <a:xfrm>
            <a:off x="770021" y="2638044"/>
            <a:ext cx="10443411" cy="3859009"/>
          </a:xfrm>
        </p:spPr>
        <p:txBody>
          <a:bodyPr>
            <a:normAutofit/>
          </a:bodyPr>
          <a:lstStyle/>
          <a:p>
            <a:r>
              <a:rPr lang="en-US" sz="2800" dirty="0"/>
              <a:t>Primarily through blood brain barrier penetration and anti-cholinergic off target effects</a:t>
            </a:r>
          </a:p>
          <a:p>
            <a:r>
              <a:rPr lang="en-US" sz="2800" dirty="0"/>
              <a:t>Study 1: Prospective Cohort Study from Gray et al, JAMA Internal Medicine 2015</a:t>
            </a:r>
          </a:p>
          <a:p>
            <a:r>
              <a:rPr lang="en-US" sz="2800" dirty="0"/>
              <a:t>Study 2: Umbrella Review from </a:t>
            </a:r>
            <a:r>
              <a:rPr lang="en-US" sz="2800" dirty="0" err="1"/>
              <a:t>Belessiotis</a:t>
            </a:r>
            <a:r>
              <a:rPr lang="en-US" sz="2800" dirty="0"/>
              <a:t>-Richards et </a:t>
            </a:r>
            <a:r>
              <a:rPr lang="en-US" sz="2800" dirty="0" err="1"/>
              <a:t>el</a:t>
            </a:r>
            <a:r>
              <a:rPr lang="en-US" sz="2800" dirty="0"/>
              <a:t>, Mol Psychiatry 2025</a:t>
            </a:r>
          </a:p>
          <a:p>
            <a:endParaRPr lang="en-US" sz="2800" dirty="0"/>
          </a:p>
          <a:p>
            <a:endParaRPr lang="en-US" sz="2800" dirty="0"/>
          </a:p>
        </p:txBody>
      </p:sp>
    </p:spTree>
    <p:extLst>
      <p:ext uri="{BB962C8B-B14F-4D97-AF65-F5344CB8AC3E}">
        <p14:creationId xmlns:p14="http://schemas.microsoft.com/office/powerpoint/2010/main" val="29841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4D192-EA32-664F-D370-5A215C62918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AD94645-A5FC-59F4-4571-7EE87F8F7610}"/>
              </a:ext>
            </a:extLst>
          </p:cNvPr>
          <p:cNvSpPr>
            <a:spLocks noGrp="1"/>
          </p:cNvSpPr>
          <p:nvPr>
            <p:ph idx="1"/>
          </p:nvPr>
        </p:nvSpPr>
        <p:spPr/>
        <p:txBody>
          <a:bodyPr>
            <a:normAutofit/>
          </a:bodyPr>
          <a:lstStyle/>
          <a:p>
            <a:r>
              <a:rPr lang="en-US" dirty="0"/>
              <a:t>Brief Review of Histamine </a:t>
            </a:r>
          </a:p>
          <a:p>
            <a:r>
              <a:rPr lang="en-US" dirty="0"/>
              <a:t>Antihistamines</a:t>
            </a:r>
          </a:p>
          <a:p>
            <a:r>
              <a:rPr lang="en-US" dirty="0"/>
              <a:t>Memory</a:t>
            </a:r>
          </a:p>
          <a:p>
            <a:r>
              <a:rPr lang="en-US" dirty="0"/>
              <a:t>Arguments for Dementia Risk of Antihistamines</a:t>
            </a:r>
          </a:p>
          <a:p>
            <a:pPr marL="0" indent="0">
              <a:buNone/>
            </a:pPr>
            <a:endParaRPr lang="en-US" dirty="0"/>
          </a:p>
          <a:p>
            <a:endParaRPr lang="en-US" dirty="0"/>
          </a:p>
          <a:p>
            <a:endParaRPr lang="en-US" dirty="0"/>
          </a:p>
          <a:p>
            <a:endParaRPr lang="en-US" dirty="0"/>
          </a:p>
        </p:txBody>
      </p:sp>
      <p:pic>
        <p:nvPicPr>
          <p:cNvPr id="4" name="Picture 3" descr="A group of colored images of a brain&#10;&#10;AI-generated content may be incorrect.">
            <a:extLst>
              <a:ext uri="{FF2B5EF4-FFF2-40B4-BE49-F238E27FC236}">
                <a16:creationId xmlns:a16="http://schemas.microsoft.com/office/drawing/2014/main" id="{97184BC8-4DC1-8342-74A0-6118DE317765}"/>
              </a:ext>
            </a:extLst>
          </p:cNvPr>
          <p:cNvPicPr>
            <a:picLocks noChangeAspect="1"/>
          </p:cNvPicPr>
          <p:nvPr/>
        </p:nvPicPr>
        <p:blipFill>
          <a:blip r:embed="rId2"/>
          <a:srcRect l="10770" t="18890" r="68899" b="24974"/>
          <a:stretch>
            <a:fillRect/>
          </a:stretch>
        </p:blipFill>
        <p:spPr>
          <a:xfrm>
            <a:off x="7217664" y="2455694"/>
            <a:ext cx="3815426" cy="4037991"/>
          </a:xfrm>
          <a:prstGeom prst="rect">
            <a:avLst/>
          </a:prstGeom>
        </p:spPr>
      </p:pic>
    </p:spTree>
    <p:extLst>
      <p:ext uri="{BB962C8B-B14F-4D97-AF65-F5344CB8AC3E}">
        <p14:creationId xmlns:p14="http://schemas.microsoft.com/office/powerpoint/2010/main" val="1219274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34C4-B888-CFA7-BDD8-0AB0517CE65D}"/>
              </a:ext>
            </a:extLst>
          </p:cNvPr>
          <p:cNvSpPr>
            <a:spLocks noGrp="1"/>
          </p:cNvSpPr>
          <p:nvPr>
            <p:ph type="title"/>
          </p:nvPr>
        </p:nvSpPr>
        <p:spPr/>
        <p:txBody>
          <a:bodyPr>
            <a:normAutofit fontScale="90000"/>
          </a:bodyPr>
          <a:lstStyle/>
          <a:p>
            <a:r>
              <a:rPr lang="en-US" dirty="0"/>
              <a:t>High Cumulative Anti-cholinergic use is associated with higher risk of dementia</a:t>
            </a:r>
          </a:p>
        </p:txBody>
      </p:sp>
      <p:sp>
        <p:nvSpPr>
          <p:cNvPr id="3" name="Content Placeholder 2">
            <a:extLst>
              <a:ext uri="{FF2B5EF4-FFF2-40B4-BE49-F238E27FC236}">
                <a16:creationId xmlns:a16="http://schemas.microsoft.com/office/drawing/2014/main" id="{FDF1CBB7-4ED8-BF0C-3E5A-ED7DA462F7B5}"/>
              </a:ext>
            </a:extLst>
          </p:cNvPr>
          <p:cNvSpPr>
            <a:spLocks noGrp="1"/>
          </p:cNvSpPr>
          <p:nvPr>
            <p:ph idx="1"/>
          </p:nvPr>
        </p:nvSpPr>
        <p:spPr>
          <a:xfrm>
            <a:off x="641683" y="2438400"/>
            <a:ext cx="10716127" cy="4419599"/>
          </a:xfrm>
        </p:spPr>
        <p:txBody>
          <a:bodyPr>
            <a:normAutofit/>
          </a:bodyPr>
          <a:lstStyle/>
          <a:p>
            <a:r>
              <a:rPr lang="en-US" sz="2000" dirty="0"/>
              <a:t>Examined anticholinergic classes – tricyclic antidepressants, </a:t>
            </a:r>
            <a:r>
              <a:rPr lang="en-US" sz="2000" b="1" dirty="0"/>
              <a:t>first-generation antihistamines (65% of participants)</a:t>
            </a:r>
            <a:r>
              <a:rPr lang="en-US" sz="2000" dirty="0"/>
              <a:t>, and bladder antimuscarinic</a:t>
            </a:r>
          </a:p>
          <a:p>
            <a:r>
              <a:rPr lang="en-US" sz="2000" dirty="0"/>
              <a:t>Cumulative use over 10 years excluding the prior 12 months</a:t>
            </a:r>
          </a:p>
          <a:p>
            <a:r>
              <a:rPr lang="en-US" sz="2000" dirty="0"/>
              <a:t>797 of 3434 (65 years or older with no dementia at entry) developed dementia</a:t>
            </a:r>
          </a:p>
          <a:p>
            <a:r>
              <a:rPr lang="en-US" sz="2000" dirty="0"/>
              <a:t>HR 1.54 for Dementia and 1.63 for Alzheimer’s Disease for highest Total Standardized Daily Dose</a:t>
            </a:r>
          </a:p>
          <a:p>
            <a:r>
              <a:rPr lang="en-US" sz="2000" dirty="0"/>
              <a:t>Additionally, found on post-hoc analysis that the timing within the 10-year exposure window was not important</a:t>
            </a:r>
          </a:p>
          <a:p>
            <a:endParaRPr lang="en-US" sz="2000" dirty="0"/>
          </a:p>
        </p:txBody>
      </p:sp>
      <p:pic>
        <p:nvPicPr>
          <p:cNvPr id="6146" name="Picture 2">
            <a:extLst>
              <a:ext uri="{FF2B5EF4-FFF2-40B4-BE49-F238E27FC236}">
                <a16:creationId xmlns:a16="http://schemas.microsoft.com/office/drawing/2014/main" id="{3A9B47AF-2E71-E8D4-B43B-9A66A5632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1147" y="2638044"/>
            <a:ext cx="3455089" cy="421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83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E3AC-3648-7F70-9D20-52B30D2CE8B3}"/>
              </a:ext>
            </a:extLst>
          </p:cNvPr>
          <p:cNvSpPr>
            <a:spLocks noGrp="1"/>
          </p:cNvSpPr>
          <p:nvPr>
            <p:ph type="title"/>
          </p:nvPr>
        </p:nvSpPr>
        <p:spPr/>
        <p:txBody>
          <a:bodyPr/>
          <a:lstStyle/>
          <a:p>
            <a:r>
              <a:rPr lang="en-US" dirty="0"/>
              <a:t>Meta-Analyses associate Anticholinergics with dementia </a:t>
            </a:r>
          </a:p>
        </p:txBody>
      </p:sp>
      <p:sp>
        <p:nvSpPr>
          <p:cNvPr id="3" name="Content Placeholder 2">
            <a:extLst>
              <a:ext uri="{FF2B5EF4-FFF2-40B4-BE49-F238E27FC236}">
                <a16:creationId xmlns:a16="http://schemas.microsoft.com/office/drawing/2014/main" id="{CF43D7ED-E236-633C-CFDC-AE27D7278CFA}"/>
              </a:ext>
            </a:extLst>
          </p:cNvPr>
          <p:cNvSpPr>
            <a:spLocks noGrp="1"/>
          </p:cNvSpPr>
          <p:nvPr>
            <p:ph idx="1"/>
          </p:nvPr>
        </p:nvSpPr>
        <p:spPr>
          <a:xfrm>
            <a:off x="681244" y="2512058"/>
            <a:ext cx="10829511" cy="3808532"/>
          </a:xfrm>
        </p:spPr>
        <p:txBody>
          <a:bodyPr>
            <a:normAutofit/>
          </a:bodyPr>
          <a:lstStyle/>
          <a:p>
            <a:r>
              <a:rPr lang="en-US" sz="2400" dirty="0"/>
              <a:t>3 total meta-analyses each with 6-14 studies; participant numbers ranging from 0.5 to 1.5M patients</a:t>
            </a:r>
          </a:p>
          <a:p>
            <a:r>
              <a:rPr lang="en-US" sz="2400" dirty="0"/>
              <a:t>Pooled relative risks ranged from 1.2(95% CI 1.15-1.26) to 1.46 (95% CI 1.17-1.81) </a:t>
            </a:r>
          </a:p>
          <a:p>
            <a:r>
              <a:rPr lang="en-US" sz="2400" dirty="0"/>
              <a:t>Possible dose-dependent relation with stronger association when anticholinergic use for at least 1 year</a:t>
            </a:r>
          </a:p>
          <a:p>
            <a:r>
              <a:rPr lang="en-US" sz="2400" dirty="0"/>
              <a:t>Moderate certainty evidence </a:t>
            </a:r>
          </a:p>
        </p:txBody>
      </p:sp>
    </p:spTree>
    <p:extLst>
      <p:ext uri="{BB962C8B-B14F-4D97-AF65-F5344CB8AC3E}">
        <p14:creationId xmlns:p14="http://schemas.microsoft.com/office/powerpoint/2010/main" val="2218421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1335-4021-4FFE-0133-606B1537392A}"/>
              </a:ext>
            </a:extLst>
          </p:cNvPr>
          <p:cNvSpPr>
            <a:spLocks noGrp="1"/>
          </p:cNvSpPr>
          <p:nvPr>
            <p:ph type="title"/>
          </p:nvPr>
        </p:nvSpPr>
        <p:spPr>
          <a:xfrm>
            <a:off x="2231136" y="673768"/>
            <a:ext cx="7729728" cy="1479644"/>
          </a:xfrm>
        </p:spPr>
        <p:txBody>
          <a:bodyPr>
            <a:normAutofit fontScale="90000"/>
          </a:bodyPr>
          <a:lstStyle/>
          <a:p>
            <a:r>
              <a:rPr lang="en-US" dirty="0"/>
              <a:t>Second Generation Antihistamines Safer, but may have underappreciated Increase Dementia Risk</a:t>
            </a:r>
          </a:p>
        </p:txBody>
      </p:sp>
      <p:sp>
        <p:nvSpPr>
          <p:cNvPr id="3" name="Content Placeholder 2">
            <a:extLst>
              <a:ext uri="{FF2B5EF4-FFF2-40B4-BE49-F238E27FC236}">
                <a16:creationId xmlns:a16="http://schemas.microsoft.com/office/drawing/2014/main" id="{B002B360-6E8A-FECC-0616-30AAF7AAA416}"/>
              </a:ext>
            </a:extLst>
          </p:cNvPr>
          <p:cNvSpPr>
            <a:spLocks noGrp="1"/>
          </p:cNvSpPr>
          <p:nvPr>
            <p:ph idx="1"/>
          </p:nvPr>
        </p:nvSpPr>
        <p:spPr>
          <a:xfrm>
            <a:off x="1122947" y="2638044"/>
            <a:ext cx="10010273" cy="3101983"/>
          </a:xfrm>
        </p:spPr>
        <p:txBody>
          <a:bodyPr>
            <a:normAutofit/>
          </a:bodyPr>
          <a:lstStyle/>
          <a:p>
            <a:r>
              <a:rPr lang="en-US" sz="2400" dirty="0"/>
              <a:t>Overall Safer Design with less anti-cholinergic activity and less/absent blood brain barrier penetration</a:t>
            </a:r>
          </a:p>
          <a:p>
            <a:r>
              <a:rPr lang="en-US" sz="2400" dirty="0"/>
              <a:t>Study 1: Recent Pharmacovigilance Study, Kan et al, Expert Opinion on Drug Safety, 2025</a:t>
            </a:r>
          </a:p>
          <a:p>
            <a:r>
              <a:rPr lang="en-US" sz="2400" dirty="0"/>
              <a:t>Study 2: Retrospective Taiwanese Study, Su et al, JACI In Practice, 2024</a:t>
            </a:r>
          </a:p>
          <a:p>
            <a:endParaRPr lang="en-US" sz="2400" dirty="0"/>
          </a:p>
        </p:txBody>
      </p:sp>
    </p:spTree>
    <p:extLst>
      <p:ext uri="{BB962C8B-B14F-4D97-AF65-F5344CB8AC3E}">
        <p14:creationId xmlns:p14="http://schemas.microsoft.com/office/powerpoint/2010/main" val="214836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46D12-6D61-C905-D9DE-8A6243B5225E}"/>
              </a:ext>
            </a:extLst>
          </p:cNvPr>
          <p:cNvSpPr>
            <a:spLocks noGrp="1"/>
          </p:cNvSpPr>
          <p:nvPr>
            <p:ph type="title"/>
          </p:nvPr>
        </p:nvSpPr>
        <p:spPr/>
        <p:txBody>
          <a:bodyPr>
            <a:normAutofit fontScale="90000"/>
          </a:bodyPr>
          <a:lstStyle/>
          <a:p>
            <a:r>
              <a:rPr lang="en-US" dirty="0"/>
              <a:t>High Cumulative Anti-histamine Use is associated with Higher Risk of Dementia  </a:t>
            </a:r>
          </a:p>
        </p:txBody>
      </p:sp>
      <p:sp>
        <p:nvSpPr>
          <p:cNvPr id="3" name="Content Placeholder 2">
            <a:extLst>
              <a:ext uri="{FF2B5EF4-FFF2-40B4-BE49-F238E27FC236}">
                <a16:creationId xmlns:a16="http://schemas.microsoft.com/office/drawing/2014/main" id="{E6FE4C53-C9E3-BCD9-D600-05B84DA96CAF}"/>
              </a:ext>
            </a:extLst>
          </p:cNvPr>
          <p:cNvSpPr>
            <a:spLocks noGrp="1"/>
          </p:cNvSpPr>
          <p:nvPr>
            <p:ph idx="1"/>
          </p:nvPr>
        </p:nvSpPr>
        <p:spPr>
          <a:xfrm>
            <a:off x="1620894" y="2654086"/>
            <a:ext cx="8950211" cy="3778798"/>
          </a:xfrm>
        </p:spPr>
        <p:txBody>
          <a:bodyPr>
            <a:normAutofit lnSpcReduction="10000"/>
          </a:bodyPr>
          <a:lstStyle/>
          <a:p>
            <a:r>
              <a:rPr lang="en-US" sz="2400" dirty="0"/>
              <a:t>Kan et al, Expert Opinion on Drug Safety, 2025</a:t>
            </a:r>
          </a:p>
          <a:p>
            <a:r>
              <a:rPr lang="en-US" sz="2400" dirty="0"/>
              <a:t>Pharmacovigilance Study of USA, Japan, Canada – assessed first-generation, second-generation H1 receptor antagonists (as well as benzodiazepines)</a:t>
            </a:r>
          </a:p>
          <a:p>
            <a:r>
              <a:rPr lang="en-US" sz="2400" dirty="0"/>
              <a:t>Evaluated adverse event reporting databases for broad dementia events</a:t>
            </a:r>
          </a:p>
          <a:p>
            <a:r>
              <a:rPr lang="en-US" sz="2400" dirty="0"/>
              <a:t>Found OR for 1</a:t>
            </a:r>
            <a:r>
              <a:rPr lang="en-US" sz="2400" baseline="30000" dirty="0"/>
              <a:t>st</a:t>
            </a:r>
            <a:r>
              <a:rPr lang="en-US" sz="2400" dirty="0"/>
              <a:t> Generation H1RAs 3.33 (95% CI 3.22-3.44)</a:t>
            </a:r>
          </a:p>
          <a:p>
            <a:r>
              <a:rPr lang="en-US" sz="2400" b="1" dirty="0"/>
              <a:t>Found OR for 2</a:t>
            </a:r>
            <a:r>
              <a:rPr lang="en-US" sz="2400" b="1" baseline="30000" dirty="0"/>
              <a:t>nd</a:t>
            </a:r>
            <a:r>
              <a:rPr lang="en-US" sz="2400" b="1" dirty="0"/>
              <a:t> Generation H1RAs 2.03 (95% CI 1.98-2.07)</a:t>
            </a:r>
          </a:p>
          <a:p>
            <a:endParaRPr lang="en-US" sz="2400" dirty="0"/>
          </a:p>
        </p:txBody>
      </p:sp>
    </p:spTree>
    <p:extLst>
      <p:ext uri="{BB962C8B-B14F-4D97-AF65-F5344CB8AC3E}">
        <p14:creationId xmlns:p14="http://schemas.microsoft.com/office/powerpoint/2010/main" val="2431197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8CE4-9012-51DE-7D7D-1B9BA642C644}"/>
              </a:ext>
            </a:extLst>
          </p:cNvPr>
          <p:cNvSpPr>
            <a:spLocks noGrp="1"/>
          </p:cNvSpPr>
          <p:nvPr>
            <p:ph type="title"/>
          </p:nvPr>
        </p:nvSpPr>
        <p:spPr/>
        <p:txBody>
          <a:bodyPr/>
          <a:lstStyle/>
          <a:p>
            <a:r>
              <a:rPr lang="en-US" dirty="0"/>
              <a:t>Second Generation Antihistamines increase Dementia risk as well</a:t>
            </a:r>
          </a:p>
        </p:txBody>
      </p:sp>
      <p:sp>
        <p:nvSpPr>
          <p:cNvPr id="3" name="Content Placeholder 2">
            <a:extLst>
              <a:ext uri="{FF2B5EF4-FFF2-40B4-BE49-F238E27FC236}">
                <a16:creationId xmlns:a16="http://schemas.microsoft.com/office/drawing/2014/main" id="{2DAECF7F-5AF0-E7CB-712E-2FB0EEF1B159}"/>
              </a:ext>
            </a:extLst>
          </p:cNvPr>
          <p:cNvSpPr>
            <a:spLocks noGrp="1"/>
          </p:cNvSpPr>
          <p:nvPr>
            <p:ph idx="1"/>
          </p:nvPr>
        </p:nvSpPr>
        <p:spPr>
          <a:xfrm>
            <a:off x="533400" y="2153412"/>
            <a:ext cx="3864864" cy="4543369"/>
          </a:xfrm>
        </p:spPr>
        <p:txBody>
          <a:bodyPr>
            <a:normAutofit/>
          </a:bodyPr>
          <a:lstStyle/>
          <a:p>
            <a:r>
              <a:rPr lang="en-US" sz="2000" dirty="0"/>
              <a:t>Retrospective Taiwanese Study, Su et al, JACI In Practice, 2024</a:t>
            </a:r>
          </a:p>
          <a:p>
            <a:r>
              <a:rPr lang="en-US" sz="2000" dirty="0"/>
              <a:t>Higher dose users of either first or second generation (including fexofenadine) antihistamines had an increased incidence of dementia</a:t>
            </a:r>
          </a:p>
          <a:p>
            <a:r>
              <a:rPr lang="en-US" sz="2000" dirty="0"/>
              <a:t>Interestingly, First Generation increased HR for </a:t>
            </a:r>
            <a:r>
              <a:rPr lang="en-US" sz="2000" dirty="0" err="1"/>
              <a:t>alzheimers</a:t>
            </a:r>
            <a:r>
              <a:rPr lang="en-US" sz="2000" dirty="0"/>
              <a:t>, vascular, and other dementia while second generation only increased HR for </a:t>
            </a:r>
            <a:r>
              <a:rPr lang="en-US" sz="2000" dirty="0" err="1"/>
              <a:t>alzheimers</a:t>
            </a:r>
            <a:r>
              <a:rPr lang="en-US" sz="2000" dirty="0"/>
              <a:t> and other dementia</a:t>
            </a:r>
          </a:p>
        </p:txBody>
      </p:sp>
      <p:pic>
        <p:nvPicPr>
          <p:cNvPr id="8194" name="Picture 2">
            <a:extLst>
              <a:ext uri="{FF2B5EF4-FFF2-40B4-BE49-F238E27FC236}">
                <a16:creationId xmlns:a16="http://schemas.microsoft.com/office/drawing/2014/main" id="{D40667AD-44D1-A7AC-4CCD-38D679309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515" y="2852805"/>
            <a:ext cx="7074245" cy="364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96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AADB-3BC4-E91A-1CD6-9F185D48FAF3}"/>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1A35BCCA-3A8C-E388-F99F-42D8A4B3203E}"/>
              </a:ext>
            </a:extLst>
          </p:cNvPr>
          <p:cNvSpPr>
            <a:spLocks noGrp="1"/>
          </p:cNvSpPr>
          <p:nvPr>
            <p:ph idx="1"/>
          </p:nvPr>
        </p:nvSpPr>
        <p:spPr>
          <a:xfrm>
            <a:off x="890337" y="2670129"/>
            <a:ext cx="10411326" cy="3101983"/>
          </a:xfrm>
        </p:spPr>
        <p:txBody>
          <a:bodyPr>
            <a:normAutofit fontScale="92500" lnSpcReduction="10000"/>
          </a:bodyPr>
          <a:lstStyle/>
          <a:p>
            <a:r>
              <a:rPr lang="en-US" sz="2400" dirty="0"/>
              <a:t>Anti-histamines in rodent and human models tested in single doses impact short term and long-term memory tasks</a:t>
            </a:r>
          </a:p>
          <a:p>
            <a:r>
              <a:rPr lang="en-US" sz="2400" dirty="0"/>
              <a:t>Neuronal histamine stimulation drives long term memory recall</a:t>
            </a:r>
          </a:p>
          <a:p>
            <a:r>
              <a:rPr lang="en-US" sz="2400" dirty="0"/>
              <a:t>Antihistamines are a significant clinical risk factor for dementia due to their inherent anti-cholinergic effects</a:t>
            </a:r>
          </a:p>
          <a:p>
            <a:r>
              <a:rPr lang="en-US" sz="2400" dirty="0"/>
              <a:t>Even in the absence of anti-cholinergic effects, there is lower, but present signal of risk of dementia even in more selective anti-histamines</a:t>
            </a:r>
          </a:p>
          <a:p>
            <a:pPr marL="0" indent="0">
              <a:buNone/>
            </a:pPr>
            <a:r>
              <a:rPr lang="en-US" sz="2400" dirty="0"/>
              <a:t> </a:t>
            </a:r>
          </a:p>
        </p:txBody>
      </p:sp>
    </p:spTree>
    <p:extLst>
      <p:ext uri="{BB962C8B-B14F-4D97-AF65-F5344CB8AC3E}">
        <p14:creationId xmlns:p14="http://schemas.microsoft.com/office/powerpoint/2010/main" val="1619185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7675-BFC3-B532-7894-A9E1F0A99A92}"/>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a:solidFill>
                  <a:schemeClr val="tx1"/>
                </a:solidFill>
              </a:rPr>
              <a:t>Thank you</a:t>
            </a:r>
          </a:p>
        </p:txBody>
      </p:sp>
      <p:sp>
        <p:nvSpPr>
          <p:cNvPr id="8" name="Rectangle 7">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86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2E40-D69E-BBF8-00D1-4AADE6C17A8D}"/>
              </a:ext>
            </a:extLst>
          </p:cNvPr>
          <p:cNvSpPr>
            <a:spLocks noGrp="1"/>
          </p:cNvSpPr>
          <p:nvPr>
            <p:ph type="ctrTitle"/>
          </p:nvPr>
        </p:nvSpPr>
        <p:spPr/>
        <p:txBody>
          <a:bodyPr/>
          <a:lstStyle/>
          <a:p>
            <a:r>
              <a:rPr lang="en-US" dirty="0"/>
              <a:t>Rebuttal</a:t>
            </a:r>
          </a:p>
        </p:txBody>
      </p:sp>
    </p:spTree>
    <p:extLst>
      <p:ext uri="{BB962C8B-B14F-4D97-AF65-F5344CB8AC3E}">
        <p14:creationId xmlns:p14="http://schemas.microsoft.com/office/powerpoint/2010/main" val="944034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A287-D660-B8B7-269D-A0323DD7C2E0}"/>
              </a:ext>
            </a:extLst>
          </p:cNvPr>
          <p:cNvSpPr>
            <a:spLocks noGrp="1"/>
          </p:cNvSpPr>
          <p:nvPr>
            <p:ph type="title"/>
          </p:nvPr>
        </p:nvSpPr>
        <p:spPr/>
        <p:txBody>
          <a:bodyPr/>
          <a:lstStyle/>
          <a:p>
            <a:r>
              <a:rPr lang="en-US" dirty="0"/>
              <a:t>Second Generation Antihistamines Still Cross Blood Brain Barrier</a:t>
            </a:r>
          </a:p>
        </p:txBody>
      </p:sp>
      <p:pic>
        <p:nvPicPr>
          <p:cNvPr id="7" name="Content Placeholder 6" descr="A graph of a number of medications&#10;&#10;AI-generated content may be incorrect.">
            <a:extLst>
              <a:ext uri="{FF2B5EF4-FFF2-40B4-BE49-F238E27FC236}">
                <a16:creationId xmlns:a16="http://schemas.microsoft.com/office/drawing/2014/main" id="{7BE4DBA4-4C27-BFCC-85FA-CB1A9E3F53A8}"/>
              </a:ext>
            </a:extLst>
          </p:cNvPr>
          <p:cNvPicPr>
            <a:picLocks noGrp="1" noChangeAspect="1"/>
          </p:cNvPicPr>
          <p:nvPr>
            <p:ph idx="1"/>
          </p:nvPr>
        </p:nvPicPr>
        <p:blipFill>
          <a:blip r:embed="rId3"/>
          <a:stretch>
            <a:fillRect/>
          </a:stretch>
        </p:blipFill>
        <p:spPr>
          <a:xfrm>
            <a:off x="6248400" y="2267512"/>
            <a:ext cx="5903407" cy="4358436"/>
          </a:xfrm>
        </p:spPr>
      </p:pic>
      <p:sp>
        <p:nvSpPr>
          <p:cNvPr id="4" name="AutoShape 2" descr="Figure 4.  &#10;H1 receptor occupancies of antihistamines marketed in Japan. This is a summary of our ongoing measurements of H1 receptor occupancies after antihistamine administration using [11C] doxepin-PET. The H1 receptor occupancy by antihistamines is proportional to their sedative effects. Note that H1 receptor occupancies vary considerably even among second generation antihistamines. With regard to the ideal standard of antihistamines, an expert meeting body called the Consensus Group of New Generation of Antihistamines or CONGA was organized, and a standard based on consensus on ideal, newer generation antihistamines was formulated. In this standard, evaluation of sedative effects using PET is recommended. Antihistamines are classified into three groups: a non-sedative group (H1 receptor occupancy, 20% or lower), a less sedative group (H1 receptor occupancy, between 20 and 50%) and a sedative group (H1 receptor occupancy, higher than 50%). The distinction between non-sedative and less sedative drugs is not very clear. Receptor occupancy (%) is calculated using the following equation: &#10;&#10;Inset: Correlation between histamine H1 receptor occupancy and proportional impairment ratios from the literature of randomized, placebo-controlled, double-blind trials.">
            <a:extLst>
              <a:ext uri="{FF2B5EF4-FFF2-40B4-BE49-F238E27FC236}">
                <a16:creationId xmlns:a16="http://schemas.microsoft.com/office/drawing/2014/main" id="{249034E5-2BA1-D6F5-348E-943E417014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Figure 4.  &#10;H1 receptor occupancies of antihistamines marketed in Japan. This is a summary of our ongoing measurements of H1 receptor occupancies after antihistamine administration using [11C] doxepin-PET. The H1 receptor occupancy by antihistamines is proportional to their sedative effects. Note that H1 receptor occupancies vary considerably even among second generation antihistamines. With regard to the ideal standard of antihistamines, an expert meeting body called the Consensus Group of New Generation of Antihistamines or CONGA was organized, and a standard based on consensus on ideal, newer generation antihistamines was formulated. In this standard, evaluation of sedative effects using PET is recommended. Antihistamines are classified into three groups: a non-sedative group (H1 receptor occupancy, 20% or lower), a less sedative group (H1 receptor occupancy, between 20 and 50%) and a sedative group (H1 receptor occupancy, higher than 50%). The distinction between non-sedative and less sedative drugs is not very clear. Receptor occupancy (%) is calculated using the following equation: &#10;&#10;Inset: Correlation between histamine H1 receptor occupancy and proportional impairment ratios from the literature of randomized, placebo-controlled, double-blind trials.">
            <a:extLst>
              <a:ext uri="{FF2B5EF4-FFF2-40B4-BE49-F238E27FC236}">
                <a16:creationId xmlns:a16="http://schemas.microsoft.com/office/drawing/2014/main" id="{35D6792A-33C1-D7B3-776F-AB9FADC4C57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group of colored images of a brain&#10;&#10;AI-generated content may be incorrect.">
            <a:extLst>
              <a:ext uri="{FF2B5EF4-FFF2-40B4-BE49-F238E27FC236}">
                <a16:creationId xmlns:a16="http://schemas.microsoft.com/office/drawing/2014/main" id="{3C53DCE2-7098-8A6D-1318-8D7DB40AFDA3}"/>
              </a:ext>
            </a:extLst>
          </p:cNvPr>
          <p:cNvPicPr>
            <a:picLocks noChangeAspect="1"/>
          </p:cNvPicPr>
          <p:nvPr/>
        </p:nvPicPr>
        <p:blipFill>
          <a:blip r:embed="rId4"/>
          <a:stretch>
            <a:fillRect/>
          </a:stretch>
        </p:blipFill>
        <p:spPr>
          <a:xfrm>
            <a:off x="165100" y="4372356"/>
            <a:ext cx="5930900" cy="2273300"/>
          </a:xfrm>
          <a:prstGeom prst="rect">
            <a:avLst/>
          </a:prstGeom>
        </p:spPr>
      </p:pic>
      <p:sp>
        <p:nvSpPr>
          <p:cNvPr id="10" name="Rectangle 9">
            <a:extLst>
              <a:ext uri="{FF2B5EF4-FFF2-40B4-BE49-F238E27FC236}">
                <a16:creationId xmlns:a16="http://schemas.microsoft.com/office/drawing/2014/main" id="{13EA4ACE-592F-DDA9-82E3-306D01C41CD2}"/>
              </a:ext>
            </a:extLst>
          </p:cNvPr>
          <p:cNvSpPr/>
          <p:nvPr/>
        </p:nvSpPr>
        <p:spPr>
          <a:xfrm>
            <a:off x="9616273" y="2249960"/>
            <a:ext cx="2535534" cy="20532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9F3E64E4-01B0-76E9-0488-28D1B2B91103}"/>
              </a:ext>
            </a:extLst>
          </p:cNvPr>
          <p:cNvSpPr txBox="1">
            <a:spLocks/>
          </p:cNvSpPr>
          <p:nvPr/>
        </p:nvSpPr>
        <p:spPr>
          <a:xfrm>
            <a:off x="205695" y="2418903"/>
            <a:ext cx="5778500"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Examine human PET imaging of [</a:t>
            </a:r>
            <a:r>
              <a:rPr lang="en-US" baseline="30000" dirty="0"/>
              <a:t>11</a:t>
            </a:r>
            <a:r>
              <a:rPr lang="en-US" dirty="0"/>
              <a:t>C]-doxepin after pretreatment with antihistamines to measure occupancy</a:t>
            </a:r>
          </a:p>
          <a:p>
            <a:r>
              <a:rPr lang="en-US" dirty="0"/>
              <a:t>All antihistamines cross BBB to some extent</a:t>
            </a:r>
          </a:p>
        </p:txBody>
      </p:sp>
    </p:spTree>
    <p:extLst>
      <p:ext uri="{BB962C8B-B14F-4D97-AF65-F5344CB8AC3E}">
        <p14:creationId xmlns:p14="http://schemas.microsoft.com/office/powerpoint/2010/main" val="2312184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8B978-810F-1A9A-971F-AB33B0792A11}"/>
              </a:ext>
            </a:extLst>
          </p:cNvPr>
          <p:cNvSpPr>
            <a:spLocks noGrp="1"/>
          </p:cNvSpPr>
          <p:nvPr>
            <p:ph type="title"/>
          </p:nvPr>
        </p:nvSpPr>
        <p:spPr>
          <a:xfrm>
            <a:off x="2231136" y="467418"/>
            <a:ext cx="7729728" cy="1188720"/>
          </a:xfrm>
          <a:solidFill>
            <a:srgbClr val="FFFFFF"/>
          </a:solidFill>
        </p:spPr>
        <p:txBody>
          <a:bodyPr>
            <a:normAutofit fontScale="90000"/>
          </a:bodyPr>
          <a:lstStyle/>
          <a:p>
            <a:r>
              <a:rPr lang="en-US" dirty="0"/>
              <a:t>Age as an Important Co-Variate, but does not mean antihistamines are Not a risk Factor</a:t>
            </a:r>
          </a:p>
        </p:txBody>
      </p:sp>
      <p:sp>
        <p:nvSpPr>
          <p:cNvPr id="6" name="Content Placeholder 5">
            <a:extLst>
              <a:ext uri="{FF2B5EF4-FFF2-40B4-BE49-F238E27FC236}">
                <a16:creationId xmlns:a16="http://schemas.microsoft.com/office/drawing/2014/main" id="{90743A1A-9438-836A-CBFD-4D344831E84B}"/>
              </a:ext>
            </a:extLst>
          </p:cNvPr>
          <p:cNvSpPr>
            <a:spLocks noGrp="1"/>
          </p:cNvSpPr>
          <p:nvPr>
            <p:ph idx="1"/>
          </p:nvPr>
        </p:nvSpPr>
        <p:spPr>
          <a:xfrm>
            <a:off x="2231136" y="1674674"/>
            <a:ext cx="7729728" cy="3101983"/>
          </a:xfrm>
        </p:spPr>
        <p:txBody>
          <a:bodyPr>
            <a:noAutofit/>
          </a:bodyPr>
          <a:lstStyle/>
          <a:p>
            <a:r>
              <a:rPr lang="en-US" sz="1700" dirty="0"/>
              <a:t>Age &gt;65 underlies positive signal in most studies, whereas the studies looking younger(</a:t>
            </a:r>
            <a:r>
              <a:rPr lang="en-US" sz="1700" dirty="0" err="1"/>
              <a:t>ie</a:t>
            </a:r>
            <a:r>
              <a:rPr lang="en-US" sz="1700" dirty="0"/>
              <a:t> &gt;= 50yo) yield mixed results</a:t>
            </a:r>
          </a:p>
          <a:p>
            <a:r>
              <a:rPr lang="en-US" sz="1700" dirty="0"/>
              <a:t>This is best exemplified by a Taiwanese study in Front Aging </a:t>
            </a:r>
            <a:r>
              <a:rPr lang="en-US" sz="1700" dirty="0" err="1"/>
              <a:t>Neurosci</a:t>
            </a:r>
            <a:r>
              <a:rPr lang="en-US" sz="1700" dirty="0"/>
              <a:t> 2022</a:t>
            </a:r>
          </a:p>
          <a:p>
            <a:r>
              <a:rPr lang="en-US" dirty="0"/>
              <a:t>H1RA aged ≥50 years - </a:t>
            </a:r>
            <a:r>
              <a:rPr lang="en-US" dirty="0" err="1"/>
              <a:t>subdistribution</a:t>
            </a:r>
            <a:r>
              <a:rPr lang="en-US" dirty="0"/>
              <a:t> hazard ratio [SHR] = 1.025, 95% confidence interval [CI] = 0.883-1.297, </a:t>
            </a:r>
            <a:r>
              <a:rPr lang="en-US" i="1" dirty="0"/>
              <a:t>p</a:t>
            </a:r>
            <a:r>
              <a:rPr lang="en-US" dirty="0"/>
              <a:t> = 0.274</a:t>
            </a:r>
          </a:p>
          <a:p>
            <a:r>
              <a:rPr lang="en-US" dirty="0"/>
              <a:t>H1RA aged ≥65 years - adjusted SHR: 1.782, 95% CI = 1.368-2.168, </a:t>
            </a:r>
            <a:r>
              <a:rPr lang="en-US" i="1" dirty="0"/>
              <a:t>p</a:t>
            </a:r>
            <a:r>
              <a:rPr lang="en-US" dirty="0"/>
              <a:t> &lt; 0.001</a:t>
            </a:r>
          </a:p>
          <a:p>
            <a:endParaRPr lang="en-US" sz="1700" dirty="0"/>
          </a:p>
          <a:p>
            <a:r>
              <a:rPr lang="en-US" sz="1700" b="1" dirty="0"/>
              <a:t>Increased age increases the pretest probability and therefore the sensitivity of examining the effects of antihistamines</a:t>
            </a:r>
          </a:p>
          <a:p>
            <a:endParaRPr lang="en-US" sz="1700" dirty="0">
              <a:solidFill>
                <a:srgbClr val="FF0000"/>
              </a:solidFill>
            </a:endParaRPr>
          </a:p>
        </p:txBody>
      </p:sp>
    </p:spTree>
    <p:extLst>
      <p:ext uri="{BB962C8B-B14F-4D97-AF65-F5344CB8AC3E}">
        <p14:creationId xmlns:p14="http://schemas.microsoft.com/office/powerpoint/2010/main" val="105672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A2568-7E27-FDBF-B2F2-0241D4A5B174}"/>
              </a:ext>
            </a:extLst>
          </p:cNvPr>
          <p:cNvSpPr>
            <a:spLocks noGrp="1"/>
          </p:cNvSpPr>
          <p:nvPr>
            <p:ph type="title"/>
          </p:nvPr>
        </p:nvSpPr>
        <p:spPr>
          <a:xfrm>
            <a:off x="298290" y="268953"/>
            <a:ext cx="7729728" cy="1188720"/>
          </a:xfrm>
        </p:spPr>
        <p:txBody>
          <a:bodyPr/>
          <a:lstStyle/>
          <a:p>
            <a:r>
              <a:rPr lang="en-US" dirty="0"/>
              <a:t>Histamine</a:t>
            </a:r>
          </a:p>
        </p:txBody>
      </p:sp>
      <p:sp>
        <p:nvSpPr>
          <p:cNvPr id="3" name="Content Placeholder 2">
            <a:extLst>
              <a:ext uri="{FF2B5EF4-FFF2-40B4-BE49-F238E27FC236}">
                <a16:creationId xmlns:a16="http://schemas.microsoft.com/office/drawing/2014/main" id="{C14FF061-9458-0B8B-1B37-D418054E7AD2}"/>
              </a:ext>
            </a:extLst>
          </p:cNvPr>
          <p:cNvSpPr>
            <a:spLocks noGrp="1"/>
          </p:cNvSpPr>
          <p:nvPr>
            <p:ph idx="1"/>
          </p:nvPr>
        </p:nvSpPr>
        <p:spPr>
          <a:xfrm>
            <a:off x="298290" y="1878008"/>
            <a:ext cx="7729728" cy="4979992"/>
          </a:xfrm>
        </p:spPr>
        <p:txBody>
          <a:bodyPr>
            <a:normAutofit/>
          </a:bodyPr>
          <a:lstStyle/>
          <a:p>
            <a:pPr marL="0" indent="0">
              <a:buNone/>
            </a:pPr>
            <a:r>
              <a:rPr lang="en-US" dirty="0"/>
              <a:t>Histamine sits at the interface of the immune system and nervous system</a:t>
            </a:r>
          </a:p>
          <a:p>
            <a:pPr marL="0" indent="0">
              <a:buNone/>
            </a:pPr>
            <a:r>
              <a:rPr lang="en-US" dirty="0"/>
              <a:t>Made by:</a:t>
            </a:r>
          </a:p>
          <a:p>
            <a:pPr lvl="1"/>
            <a:r>
              <a:rPr lang="en-US" dirty="0"/>
              <a:t>Mast Cells/Basophils/Platelets </a:t>
            </a:r>
          </a:p>
          <a:p>
            <a:pPr lvl="1"/>
            <a:r>
              <a:rPr lang="en-US" dirty="0"/>
              <a:t>Enterochromaffin-like cells</a:t>
            </a:r>
          </a:p>
          <a:p>
            <a:pPr lvl="1"/>
            <a:r>
              <a:rPr lang="en-US" dirty="0"/>
              <a:t>Neurons of the Tuberomammillary nucleus of the hypothalamus</a:t>
            </a:r>
          </a:p>
          <a:p>
            <a:pPr marL="0" indent="0">
              <a:buNone/>
            </a:pPr>
            <a:endParaRPr lang="en-US" dirty="0"/>
          </a:p>
          <a:p>
            <a:pPr marL="0" indent="0">
              <a:buNone/>
            </a:pPr>
            <a:r>
              <a:rPr lang="en-US" dirty="0"/>
              <a:t>3 main physiologic actions: </a:t>
            </a:r>
          </a:p>
          <a:p>
            <a:pPr marL="342900" indent="-342900">
              <a:buFont typeface="+mj-lt"/>
              <a:buAutoNum type="arabicPeriod"/>
            </a:pPr>
            <a:r>
              <a:rPr lang="en-US" dirty="0"/>
              <a:t>Inflammation: action on smooth muscle cells and endothelium leading to vasodilation and vascular permeability</a:t>
            </a:r>
          </a:p>
          <a:p>
            <a:pPr marL="342900" indent="-342900">
              <a:buFont typeface="+mj-lt"/>
              <a:buAutoNum type="arabicPeriod"/>
            </a:pPr>
            <a:r>
              <a:rPr lang="en-US" dirty="0"/>
              <a:t>Gastric Acid Secretion:  Action on Parietal Cells to drive gastric acidification</a:t>
            </a:r>
          </a:p>
          <a:p>
            <a:pPr marL="342900" indent="-342900">
              <a:buFont typeface="+mj-lt"/>
              <a:buAutoNum type="arabicPeriod"/>
            </a:pPr>
            <a:r>
              <a:rPr lang="en-US" dirty="0"/>
              <a:t>Neurotransmitter: CNS role in sleep-wake, appetite, learning and memory</a:t>
            </a:r>
          </a:p>
          <a:p>
            <a:endParaRPr lang="en-US" dirty="0"/>
          </a:p>
        </p:txBody>
      </p:sp>
      <p:pic>
        <p:nvPicPr>
          <p:cNvPr id="1034" name="Picture 10">
            <a:extLst>
              <a:ext uri="{FF2B5EF4-FFF2-40B4-BE49-F238E27FC236}">
                <a16:creationId xmlns:a16="http://schemas.microsoft.com/office/drawing/2014/main" id="{52AD18EE-A539-1EDE-2C7E-E0896FED8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0"/>
            <a:ext cx="4019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741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1A81-E836-84A1-A651-E114AE4E106E}"/>
              </a:ext>
            </a:extLst>
          </p:cNvPr>
          <p:cNvSpPr>
            <a:spLocks noGrp="1"/>
          </p:cNvSpPr>
          <p:nvPr>
            <p:ph type="title"/>
          </p:nvPr>
        </p:nvSpPr>
        <p:spPr/>
        <p:txBody>
          <a:bodyPr/>
          <a:lstStyle/>
          <a:p>
            <a:r>
              <a:rPr lang="en-US" dirty="0"/>
              <a:t>Antihistamine Brain penetration may increase with Age</a:t>
            </a:r>
          </a:p>
        </p:txBody>
      </p:sp>
      <p:sp>
        <p:nvSpPr>
          <p:cNvPr id="3" name="Content Placeholder 2">
            <a:extLst>
              <a:ext uri="{FF2B5EF4-FFF2-40B4-BE49-F238E27FC236}">
                <a16:creationId xmlns:a16="http://schemas.microsoft.com/office/drawing/2014/main" id="{A2453EC9-7E3A-9352-452C-36695D77D097}"/>
              </a:ext>
            </a:extLst>
          </p:cNvPr>
          <p:cNvSpPr>
            <a:spLocks noGrp="1"/>
          </p:cNvSpPr>
          <p:nvPr>
            <p:ph idx="1"/>
          </p:nvPr>
        </p:nvSpPr>
        <p:spPr>
          <a:xfrm>
            <a:off x="2231136" y="2638044"/>
            <a:ext cx="4017264" cy="3953675"/>
          </a:xfrm>
        </p:spPr>
        <p:txBody>
          <a:bodyPr>
            <a:normAutofit/>
          </a:bodyPr>
          <a:lstStyle/>
          <a:p>
            <a:r>
              <a:rPr lang="en-US" dirty="0"/>
              <a:t>57 participants, mean age of 66 years ranging from 47-91 with normal MMSE and no substance abuse or signs of aging</a:t>
            </a:r>
          </a:p>
          <a:p>
            <a:r>
              <a:rPr lang="en-US" dirty="0"/>
              <a:t>Used Dual-time Dynamic Contrast Enhanced MRI – to measure contrast leak fast and slow phases</a:t>
            </a:r>
          </a:p>
          <a:p>
            <a:r>
              <a:rPr lang="en-US" dirty="0"/>
              <a:t> This could explain the more pronounced effect of antihistamines in older individuals even 2</a:t>
            </a:r>
            <a:r>
              <a:rPr lang="en-US" baseline="30000" dirty="0"/>
              <a:t>nd</a:t>
            </a:r>
            <a:r>
              <a:rPr lang="en-US" dirty="0"/>
              <a:t> generation</a:t>
            </a:r>
          </a:p>
        </p:txBody>
      </p:sp>
      <p:sp>
        <p:nvSpPr>
          <p:cNvPr id="4" name="AutoShape 2" descr="figure 2">
            <a:extLst>
              <a:ext uri="{FF2B5EF4-FFF2-40B4-BE49-F238E27FC236}">
                <a16:creationId xmlns:a16="http://schemas.microsoft.com/office/drawing/2014/main" id="{E13676DC-F94E-0202-B472-1A501245D0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Fig. 2">
            <a:extLst>
              <a:ext uri="{FF2B5EF4-FFF2-40B4-BE49-F238E27FC236}">
                <a16:creationId xmlns:a16="http://schemas.microsoft.com/office/drawing/2014/main" id="{B8FBCC8D-94F8-C285-F183-D6DE02E671A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a:extLst>
              <a:ext uri="{FF2B5EF4-FFF2-40B4-BE49-F238E27FC236}">
                <a16:creationId xmlns:a16="http://schemas.microsoft.com/office/drawing/2014/main" id="{08DD8F4E-175D-07B1-AA8B-97515A288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144" y="2153412"/>
            <a:ext cx="3420627" cy="470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587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D433-83A7-714A-46E4-65C6B9B481EF}"/>
              </a:ext>
            </a:extLst>
          </p:cNvPr>
          <p:cNvSpPr>
            <a:spLocks noGrp="1"/>
          </p:cNvSpPr>
          <p:nvPr>
            <p:ph type="title"/>
          </p:nvPr>
        </p:nvSpPr>
        <p:spPr/>
        <p:txBody>
          <a:bodyPr/>
          <a:lstStyle/>
          <a:p>
            <a:r>
              <a:rPr lang="en-US" dirty="0"/>
              <a:t>Histamine receptor Expression is decreased in </a:t>
            </a:r>
            <a:r>
              <a:rPr lang="en-US" dirty="0" err="1"/>
              <a:t>Alzheimers</a:t>
            </a:r>
            <a:r>
              <a:rPr lang="en-US" dirty="0"/>
              <a:t> Disease</a:t>
            </a:r>
          </a:p>
        </p:txBody>
      </p:sp>
      <p:sp>
        <p:nvSpPr>
          <p:cNvPr id="3" name="Content Placeholder 2">
            <a:extLst>
              <a:ext uri="{FF2B5EF4-FFF2-40B4-BE49-F238E27FC236}">
                <a16:creationId xmlns:a16="http://schemas.microsoft.com/office/drawing/2014/main" id="{E1B1E029-3372-97BF-B0F0-A0F4BE5E32D1}"/>
              </a:ext>
            </a:extLst>
          </p:cNvPr>
          <p:cNvSpPr>
            <a:spLocks noGrp="1"/>
          </p:cNvSpPr>
          <p:nvPr>
            <p:ph idx="1"/>
          </p:nvPr>
        </p:nvSpPr>
        <p:spPr>
          <a:xfrm>
            <a:off x="2231135" y="4931665"/>
            <a:ext cx="7465523" cy="1680149"/>
          </a:xfrm>
        </p:spPr>
        <p:txBody>
          <a:bodyPr/>
          <a:lstStyle/>
          <a:p>
            <a:r>
              <a:rPr lang="en-US" dirty="0"/>
              <a:t>[11C]-Doxepin PET as a proxy for H1 recapture expression is decreases with age and further in AD</a:t>
            </a:r>
          </a:p>
          <a:p>
            <a:r>
              <a:rPr lang="en-US" dirty="0"/>
              <a:t>As we’ve seen previously, antihistamines create a similar effect on signal </a:t>
            </a:r>
          </a:p>
        </p:txBody>
      </p:sp>
      <p:pic>
        <p:nvPicPr>
          <p:cNvPr id="6146" name="Picture 2">
            <a:extLst>
              <a:ext uri="{FF2B5EF4-FFF2-40B4-BE49-F238E27FC236}">
                <a16:creationId xmlns:a16="http://schemas.microsoft.com/office/drawing/2014/main" id="{DED9DEEA-3D83-3B0F-FD38-FEB102CB7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80489"/>
            <a:ext cx="70104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055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8FC8-8998-CF40-37AE-11CEB0541534}"/>
              </a:ext>
            </a:extLst>
          </p:cNvPr>
          <p:cNvSpPr>
            <a:spLocks noGrp="1"/>
          </p:cNvSpPr>
          <p:nvPr>
            <p:ph type="title"/>
          </p:nvPr>
        </p:nvSpPr>
        <p:spPr>
          <a:xfrm>
            <a:off x="2157984" y="489204"/>
            <a:ext cx="7729728" cy="1188720"/>
          </a:xfrm>
        </p:spPr>
        <p:txBody>
          <a:bodyPr/>
          <a:lstStyle/>
          <a:p>
            <a:r>
              <a:rPr lang="en-US" dirty="0"/>
              <a:t>Anti-Histamines </a:t>
            </a:r>
            <a:r>
              <a:rPr lang="en-US" dirty="0" err="1"/>
              <a:t>SUmmary</a:t>
            </a:r>
            <a:endParaRPr lang="en-US" dirty="0"/>
          </a:p>
        </p:txBody>
      </p:sp>
      <p:graphicFrame>
        <p:nvGraphicFramePr>
          <p:cNvPr id="4" name="Content Placeholder 3">
            <a:extLst>
              <a:ext uri="{FF2B5EF4-FFF2-40B4-BE49-F238E27FC236}">
                <a16:creationId xmlns:a16="http://schemas.microsoft.com/office/drawing/2014/main" id="{B187E6A1-1F3C-8F5F-8164-F4F86083F895}"/>
              </a:ext>
            </a:extLst>
          </p:cNvPr>
          <p:cNvGraphicFramePr>
            <a:graphicFrameLocks noGrp="1"/>
          </p:cNvGraphicFramePr>
          <p:nvPr>
            <p:ph idx="1"/>
            <p:extLst>
              <p:ext uri="{D42A27DB-BD31-4B8C-83A1-F6EECF244321}">
                <p14:modId xmlns:p14="http://schemas.microsoft.com/office/powerpoint/2010/main" val="4046848889"/>
              </p:ext>
            </p:extLst>
          </p:nvPr>
        </p:nvGraphicFramePr>
        <p:xfrm>
          <a:off x="4059534" y="1790847"/>
          <a:ext cx="7817620" cy="4965664"/>
        </p:xfrm>
        <a:graphic>
          <a:graphicData uri="http://schemas.openxmlformats.org/drawingml/2006/table">
            <a:tbl>
              <a:tblPr/>
              <a:tblGrid>
                <a:gridCol w="1563524">
                  <a:extLst>
                    <a:ext uri="{9D8B030D-6E8A-4147-A177-3AD203B41FA5}">
                      <a16:colId xmlns:a16="http://schemas.microsoft.com/office/drawing/2014/main" val="1589920921"/>
                    </a:ext>
                  </a:extLst>
                </a:gridCol>
                <a:gridCol w="1563524">
                  <a:extLst>
                    <a:ext uri="{9D8B030D-6E8A-4147-A177-3AD203B41FA5}">
                      <a16:colId xmlns:a16="http://schemas.microsoft.com/office/drawing/2014/main" val="1156324883"/>
                    </a:ext>
                  </a:extLst>
                </a:gridCol>
                <a:gridCol w="1563524">
                  <a:extLst>
                    <a:ext uri="{9D8B030D-6E8A-4147-A177-3AD203B41FA5}">
                      <a16:colId xmlns:a16="http://schemas.microsoft.com/office/drawing/2014/main" val="3432134696"/>
                    </a:ext>
                  </a:extLst>
                </a:gridCol>
                <a:gridCol w="1563524">
                  <a:extLst>
                    <a:ext uri="{9D8B030D-6E8A-4147-A177-3AD203B41FA5}">
                      <a16:colId xmlns:a16="http://schemas.microsoft.com/office/drawing/2014/main" val="266545496"/>
                    </a:ext>
                  </a:extLst>
                </a:gridCol>
                <a:gridCol w="1563524">
                  <a:extLst>
                    <a:ext uri="{9D8B030D-6E8A-4147-A177-3AD203B41FA5}">
                      <a16:colId xmlns:a16="http://schemas.microsoft.com/office/drawing/2014/main" val="1048360566"/>
                    </a:ext>
                  </a:extLst>
                </a:gridCol>
              </a:tblGrid>
              <a:tr h="451424">
                <a:tc>
                  <a:txBody>
                    <a:bodyPr/>
                    <a:lstStyle/>
                    <a:p>
                      <a:pPr>
                        <a:buNone/>
                      </a:pPr>
                      <a:r>
                        <a:rPr lang="en-US" sz="1200" b="1"/>
                        <a:t>Antihistamine Name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t>Generation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dirty="0"/>
                        <a:t>Anticholinergic Burden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a:t>Dementia Risk Evidence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b="1" dirty="0"/>
                        <a:t>Safer Alternatives</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597630"/>
                  </a:ext>
                </a:extLst>
              </a:tr>
              <a:tr h="451424">
                <a:tc>
                  <a:txBody>
                    <a:bodyPr/>
                    <a:lstStyle/>
                    <a:p>
                      <a:pPr>
                        <a:buNone/>
                      </a:pPr>
                      <a:r>
                        <a:rPr lang="en-US" sz="1200" b="1"/>
                        <a:t>Diphenhydramine</a:t>
                      </a:r>
                      <a:endParaRPr lang="en-US" sz="1200"/>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First</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High (AE=1)</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Strong association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Fexofenadine, Loratadine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5978943"/>
                  </a:ext>
                </a:extLst>
              </a:tr>
              <a:tr h="451424">
                <a:tc>
                  <a:txBody>
                    <a:bodyPr/>
                    <a:lstStyle/>
                    <a:p>
                      <a:pPr>
                        <a:buNone/>
                      </a:pPr>
                      <a:r>
                        <a:rPr lang="en-US" sz="1200" b="1"/>
                        <a:t>Hydroxyzine</a:t>
                      </a:r>
                      <a:endParaRPr lang="en-US" sz="1200"/>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First</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High</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Strong association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400" dirty="0"/>
                        <a:t>Fexofenadine</a:t>
                      </a:r>
                      <a:r>
                        <a:rPr lang="en-US" sz="1200" dirty="0"/>
                        <a:t>, Loratadine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3256579"/>
                  </a:ext>
                </a:extLst>
              </a:tr>
              <a:tr h="451424">
                <a:tc>
                  <a:txBody>
                    <a:bodyPr/>
                    <a:lstStyle/>
                    <a:p>
                      <a:pPr>
                        <a:buNone/>
                      </a:pPr>
                      <a:r>
                        <a:rPr lang="en-US" sz="1200" b="1"/>
                        <a:t>Promethazine</a:t>
                      </a:r>
                      <a:endParaRPr lang="en-US" sz="1200"/>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First</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High</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Strong association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Fexofenadine, Loratadine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9907272"/>
                  </a:ext>
                </a:extLst>
              </a:tr>
              <a:tr h="451424">
                <a:tc>
                  <a:txBody>
                    <a:bodyPr/>
                    <a:lstStyle/>
                    <a:p>
                      <a:pPr>
                        <a:buNone/>
                      </a:pPr>
                      <a:r>
                        <a:rPr lang="en-US" sz="1200" b="1"/>
                        <a:t>Chlorpheniramine</a:t>
                      </a:r>
                      <a:endParaRPr lang="en-US" sz="1200"/>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First</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High</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Strong association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Fexofenadine, Loratadine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0269342"/>
                  </a:ext>
                </a:extLst>
              </a:tr>
              <a:tr h="451424">
                <a:tc>
                  <a:txBody>
                    <a:bodyPr/>
                    <a:lstStyle/>
                    <a:p>
                      <a:pPr>
                        <a:buNone/>
                      </a:pPr>
                      <a:r>
                        <a:rPr lang="en-US" sz="1200" b="1"/>
                        <a:t>Doxylamine</a:t>
                      </a:r>
                      <a:endParaRPr lang="en-US" sz="1200"/>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First</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High</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Strong association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Fexofenadine, Loratadine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02354"/>
                  </a:ext>
                </a:extLst>
              </a:tr>
              <a:tr h="451424">
                <a:tc>
                  <a:txBody>
                    <a:bodyPr/>
                    <a:lstStyle/>
                    <a:p>
                      <a:pPr>
                        <a:buNone/>
                      </a:pPr>
                      <a:r>
                        <a:rPr lang="en-US" sz="1200"/>
                        <a:t>Cetirizine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Second</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Low-moderate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Minimal association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Fexofenadine, Loratadine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889181"/>
                  </a:ext>
                </a:extLst>
              </a:tr>
              <a:tr h="451424">
                <a:tc>
                  <a:txBody>
                    <a:bodyPr/>
                    <a:lstStyle/>
                    <a:p>
                      <a:pPr>
                        <a:buNone/>
                      </a:pPr>
                      <a:r>
                        <a:rPr lang="en-US" sz="1200"/>
                        <a:t>Loratadine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Second</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Low</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Minimal association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Fexofenadine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3533218"/>
                  </a:ext>
                </a:extLst>
              </a:tr>
              <a:tr h="451424">
                <a:tc>
                  <a:txBody>
                    <a:bodyPr/>
                    <a:lstStyle/>
                    <a:p>
                      <a:pPr>
                        <a:buNone/>
                      </a:pPr>
                      <a:r>
                        <a:rPr lang="en-US" sz="1200"/>
                        <a:t>Fexofenadine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Second</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Lowest</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Lowest association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7463338"/>
                  </a:ext>
                </a:extLst>
              </a:tr>
              <a:tr h="451424">
                <a:tc>
                  <a:txBody>
                    <a:bodyPr/>
                    <a:lstStyle/>
                    <a:p>
                      <a:pPr>
                        <a:buNone/>
                      </a:pPr>
                      <a:r>
                        <a:rPr lang="en-US" sz="1200"/>
                        <a:t>Desloratadine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Second</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Low</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Minimal association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a:t>Fexofenadine, Loratadine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051149"/>
                  </a:ext>
                </a:extLst>
              </a:tr>
              <a:tr h="451424">
                <a:tc>
                  <a:txBody>
                    <a:bodyPr/>
                    <a:lstStyle/>
                    <a:p>
                      <a:pPr>
                        <a:buNone/>
                      </a:pPr>
                      <a:r>
                        <a:rPr lang="en-US" sz="1200"/>
                        <a:t>Levocetirizine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Second</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Low</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Minimal association</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00" dirty="0"/>
                        <a:t>Fexofenadine, Loratadine</a:t>
                      </a:r>
                    </a:p>
                  </a:txBody>
                  <a:tcPr marL="42080" marR="42080" marT="21040" marB="210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841478"/>
                  </a:ext>
                </a:extLst>
              </a:tr>
            </a:tbl>
          </a:graphicData>
        </a:graphic>
      </p:graphicFrame>
      <p:sp>
        <p:nvSpPr>
          <p:cNvPr id="3" name="Content Placeholder 2">
            <a:extLst>
              <a:ext uri="{FF2B5EF4-FFF2-40B4-BE49-F238E27FC236}">
                <a16:creationId xmlns:a16="http://schemas.microsoft.com/office/drawing/2014/main" id="{D2572661-0932-C619-9AF5-89E8160C9770}"/>
              </a:ext>
            </a:extLst>
          </p:cNvPr>
          <p:cNvSpPr txBox="1">
            <a:spLocks/>
          </p:cNvSpPr>
          <p:nvPr/>
        </p:nvSpPr>
        <p:spPr>
          <a:xfrm>
            <a:off x="314847" y="2670129"/>
            <a:ext cx="3453286" cy="369866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t>If you ask </a:t>
            </a:r>
            <a:r>
              <a:rPr lang="en-US" sz="2400" dirty="0" err="1"/>
              <a:t>OpenEvidence</a:t>
            </a:r>
            <a:r>
              <a:rPr lang="en-US" sz="2400" dirty="0"/>
              <a:t> to summarize the dementia risk of in a table of antihistamines, it summarizes as we would expect!</a:t>
            </a:r>
          </a:p>
          <a:p>
            <a:pPr marL="0" indent="0">
              <a:buFont typeface="Arial" panose="020B0604020202020204" pitchFamily="34" charset="0"/>
              <a:buNone/>
            </a:pPr>
            <a:r>
              <a:rPr lang="en-US" sz="2400" dirty="0"/>
              <a:t> </a:t>
            </a:r>
          </a:p>
        </p:txBody>
      </p:sp>
    </p:spTree>
    <p:extLst>
      <p:ext uri="{BB962C8B-B14F-4D97-AF65-F5344CB8AC3E}">
        <p14:creationId xmlns:p14="http://schemas.microsoft.com/office/powerpoint/2010/main" val="3116876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7EB74-B2CE-6D24-359B-E4CD76C8F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7BBAF-18EE-A274-6628-B8EC03954AB9}"/>
              </a:ext>
            </a:extLst>
          </p:cNvPr>
          <p:cNvSpPr>
            <a:spLocks noGrp="1"/>
          </p:cNvSpPr>
          <p:nvPr>
            <p:ph type="ctrTitle"/>
          </p:nvPr>
        </p:nvSpPr>
        <p:spPr>
          <a:xfrm>
            <a:off x="5498590" y="988741"/>
            <a:ext cx="5888754" cy="4880518"/>
          </a:xfrm>
          <a:noFill/>
          <a:ln>
            <a:noFill/>
          </a:ln>
        </p:spPr>
        <p:txBody>
          <a:bodyPr wrap="square">
            <a:normAutofit/>
          </a:bodyPr>
          <a:lstStyle/>
          <a:p>
            <a:pPr algn="l"/>
            <a:r>
              <a:rPr lang="en-US" sz="4800">
                <a:solidFill>
                  <a:schemeClr val="tx1"/>
                </a:solidFill>
              </a:rPr>
              <a:t>Thank you</a:t>
            </a:r>
          </a:p>
        </p:txBody>
      </p:sp>
    </p:spTree>
    <p:extLst>
      <p:ext uri="{BB962C8B-B14F-4D97-AF65-F5344CB8AC3E}">
        <p14:creationId xmlns:p14="http://schemas.microsoft.com/office/powerpoint/2010/main" val="2368585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9AAA1-32FF-CE70-F81E-0AD833C06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58270-7C4B-AA91-E1FE-2333DA6902FD}"/>
              </a:ext>
            </a:extLst>
          </p:cNvPr>
          <p:cNvSpPr>
            <a:spLocks noGrp="1"/>
          </p:cNvSpPr>
          <p:nvPr>
            <p:ph type="title"/>
          </p:nvPr>
        </p:nvSpPr>
        <p:spPr/>
        <p:txBody>
          <a:bodyPr/>
          <a:lstStyle/>
          <a:p>
            <a:r>
              <a:rPr lang="en-US" dirty="0"/>
              <a:t>Histamine and Allergy</a:t>
            </a:r>
          </a:p>
        </p:txBody>
      </p:sp>
      <p:sp>
        <p:nvSpPr>
          <p:cNvPr id="3" name="Content Placeholder 2">
            <a:extLst>
              <a:ext uri="{FF2B5EF4-FFF2-40B4-BE49-F238E27FC236}">
                <a16:creationId xmlns:a16="http://schemas.microsoft.com/office/drawing/2014/main" id="{7CB8C74D-E273-4BFF-B2FB-7D0277E38330}"/>
              </a:ext>
            </a:extLst>
          </p:cNvPr>
          <p:cNvSpPr>
            <a:spLocks noGrp="1"/>
          </p:cNvSpPr>
          <p:nvPr>
            <p:ph idx="1"/>
          </p:nvPr>
        </p:nvSpPr>
        <p:spPr>
          <a:xfrm>
            <a:off x="518083" y="2533872"/>
            <a:ext cx="4956742" cy="4040548"/>
          </a:xfrm>
        </p:spPr>
        <p:txBody>
          <a:bodyPr/>
          <a:lstStyle/>
          <a:p>
            <a:r>
              <a:rPr lang="en-US" dirty="0"/>
              <a:t>Crosslinking of </a:t>
            </a:r>
            <a:r>
              <a:rPr lang="en-US" dirty="0" err="1"/>
              <a:t>IgE</a:t>
            </a:r>
            <a:r>
              <a:rPr lang="en-US" dirty="0"/>
              <a:t> on Mast Cells leads and other triggers such as complement or MGPRX2 leads to Histamine release</a:t>
            </a:r>
          </a:p>
          <a:p>
            <a:r>
              <a:rPr lang="en-US" dirty="0"/>
              <a:t>Local and Systemic action of histamine through different receptors drives many of the allergic symptoms we see</a:t>
            </a:r>
          </a:p>
        </p:txBody>
      </p:sp>
      <p:pic>
        <p:nvPicPr>
          <p:cNvPr id="5122" name="Picture 2" descr="Histamine Intolerance—A Kind of Pseudoallergic Reaction">
            <a:extLst>
              <a:ext uri="{FF2B5EF4-FFF2-40B4-BE49-F238E27FC236}">
                <a16:creationId xmlns:a16="http://schemas.microsoft.com/office/drawing/2014/main" id="{F8B6FB16-09A7-92BE-7EB5-95B99ABDD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940" y="2361235"/>
            <a:ext cx="6056060" cy="449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06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B6F7-7A05-1956-B2E4-DD35817C6908}"/>
              </a:ext>
            </a:extLst>
          </p:cNvPr>
          <p:cNvSpPr>
            <a:spLocks noGrp="1"/>
          </p:cNvSpPr>
          <p:nvPr>
            <p:ph type="title"/>
          </p:nvPr>
        </p:nvSpPr>
        <p:spPr/>
        <p:txBody>
          <a:bodyPr/>
          <a:lstStyle/>
          <a:p>
            <a:r>
              <a:rPr lang="en-US" dirty="0"/>
              <a:t>Histamine and Itch</a:t>
            </a:r>
          </a:p>
        </p:txBody>
      </p:sp>
      <p:pic>
        <p:nvPicPr>
          <p:cNvPr id="4098" name="Picture 2">
            <a:extLst>
              <a:ext uri="{FF2B5EF4-FFF2-40B4-BE49-F238E27FC236}">
                <a16:creationId xmlns:a16="http://schemas.microsoft.com/office/drawing/2014/main" id="{31EA749F-5A2C-7354-01FE-3859786C04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56508" y="2320769"/>
            <a:ext cx="6878983" cy="433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006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563F-8FD5-C788-EF40-31DC71EF117F}"/>
              </a:ext>
            </a:extLst>
          </p:cNvPr>
          <p:cNvSpPr>
            <a:spLocks noGrp="1"/>
          </p:cNvSpPr>
          <p:nvPr>
            <p:ph type="title"/>
          </p:nvPr>
        </p:nvSpPr>
        <p:spPr>
          <a:xfrm>
            <a:off x="2005905" y="391500"/>
            <a:ext cx="8180190" cy="1511728"/>
          </a:xfrm>
        </p:spPr>
        <p:txBody>
          <a:bodyPr>
            <a:normAutofit fontScale="90000"/>
          </a:bodyPr>
          <a:lstStyle/>
          <a:p>
            <a:r>
              <a:rPr lang="en-US" dirty="0"/>
              <a:t>Second Generation Antihistamines do occupy Histamine Receptors in the brain</a:t>
            </a:r>
          </a:p>
        </p:txBody>
      </p:sp>
      <p:sp>
        <p:nvSpPr>
          <p:cNvPr id="3" name="Content Placeholder 2">
            <a:extLst>
              <a:ext uri="{FF2B5EF4-FFF2-40B4-BE49-F238E27FC236}">
                <a16:creationId xmlns:a16="http://schemas.microsoft.com/office/drawing/2014/main" id="{B0E31C09-134B-A8F9-983C-5F53699A6FE8}"/>
              </a:ext>
            </a:extLst>
          </p:cNvPr>
          <p:cNvSpPr>
            <a:spLocks noGrp="1"/>
          </p:cNvSpPr>
          <p:nvPr>
            <p:ph idx="1"/>
          </p:nvPr>
        </p:nvSpPr>
        <p:spPr>
          <a:xfrm>
            <a:off x="594840" y="2483509"/>
            <a:ext cx="4105496" cy="3982991"/>
          </a:xfrm>
        </p:spPr>
        <p:txBody>
          <a:bodyPr>
            <a:normAutofit/>
          </a:bodyPr>
          <a:lstStyle/>
          <a:p>
            <a:r>
              <a:rPr lang="en-US" sz="3200" dirty="0"/>
              <a:t>There is some inherent brain H1R occupancy of all anti-histamines even those designed to not cross the blood brain barrier (fexofenadine)</a:t>
            </a:r>
          </a:p>
        </p:txBody>
      </p:sp>
      <p:pic>
        <p:nvPicPr>
          <p:cNvPr id="4" name="Picture 3">
            <a:extLst>
              <a:ext uri="{FF2B5EF4-FFF2-40B4-BE49-F238E27FC236}">
                <a16:creationId xmlns:a16="http://schemas.microsoft.com/office/drawing/2014/main" id="{247C8F5E-91EF-562C-878F-AD4B095424F7}"/>
              </a:ext>
            </a:extLst>
          </p:cNvPr>
          <p:cNvPicPr>
            <a:picLocks noChangeAspect="1"/>
          </p:cNvPicPr>
          <p:nvPr/>
        </p:nvPicPr>
        <p:blipFill>
          <a:blip r:embed="rId3"/>
          <a:stretch>
            <a:fillRect/>
          </a:stretch>
        </p:blipFill>
        <p:spPr>
          <a:xfrm>
            <a:off x="5005240" y="2183779"/>
            <a:ext cx="7186760" cy="4582449"/>
          </a:xfrm>
          <a:prstGeom prst="rect">
            <a:avLst/>
          </a:prstGeom>
        </p:spPr>
      </p:pic>
    </p:spTree>
    <p:extLst>
      <p:ext uri="{BB962C8B-B14F-4D97-AF65-F5344CB8AC3E}">
        <p14:creationId xmlns:p14="http://schemas.microsoft.com/office/powerpoint/2010/main" val="94194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B978-810F-1A9A-971F-AB33B0792A11}"/>
              </a:ext>
            </a:extLst>
          </p:cNvPr>
          <p:cNvSpPr>
            <a:spLocks noGrp="1"/>
          </p:cNvSpPr>
          <p:nvPr>
            <p:ph type="title"/>
          </p:nvPr>
        </p:nvSpPr>
        <p:spPr>
          <a:xfrm>
            <a:off x="2231136" y="467418"/>
            <a:ext cx="7729728" cy="1188720"/>
          </a:xfrm>
          <a:solidFill>
            <a:srgbClr val="FFFFFF"/>
          </a:solidFill>
        </p:spPr>
        <p:txBody>
          <a:bodyPr>
            <a:normAutofit fontScale="90000"/>
          </a:bodyPr>
          <a:lstStyle/>
          <a:p>
            <a:r>
              <a:rPr lang="en-US" dirty="0"/>
              <a:t>Mixed Results For Anti-Cholinergic Anti-histamines and Dementia</a:t>
            </a:r>
          </a:p>
        </p:txBody>
      </p:sp>
      <p:sp>
        <p:nvSpPr>
          <p:cNvPr id="6" name="Content Placeholder 5">
            <a:extLst>
              <a:ext uri="{FF2B5EF4-FFF2-40B4-BE49-F238E27FC236}">
                <a16:creationId xmlns:a16="http://schemas.microsoft.com/office/drawing/2014/main" id="{90743A1A-9438-836A-CBFD-4D344831E84B}"/>
              </a:ext>
            </a:extLst>
          </p:cNvPr>
          <p:cNvSpPr>
            <a:spLocks noGrp="1"/>
          </p:cNvSpPr>
          <p:nvPr>
            <p:ph idx="1"/>
          </p:nvPr>
        </p:nvSpPr>
        <p:spPr>
          <a:xfrm>
            <a:off x="2231136" y="1878008"/>
            <a:ext cx="7729728" cy="3480055"/>
          </a:xfrm>
        </p:spPr>
        <p:txBody>
          <a:bodyPr>
            <a:noAutofit/>
          </a:bodyPr>
          <a:lstStyle/>
          <a:p>
            <a:r>
              <a:rPr lang="en-US" sz="1700" dirty="0"/>
              <a:t>Study from Coupland et al. JAMA Int Med 2019.</a:t>
            </a:r>
          </a:p>
          <a:p>
            <a:r>
              <a:rPr lang="en-US" sz="1700" dirty="0"/>
              <a:t>Pros: Large study(n=58,768), well-designed based on prior studies to attempt to determine risk of individual anti-cholinergic drugs by controlling out non-index drug effects and other co-variates</a:t>
            </a:r>
          </a:p>
          <a:p>
            <a:r>
              <a:rPr lang="en-US" sz="1700" dirty="0"/>
              <a:t>Nested Case-Control Study – found no significant increase in risk with anti-histamine </a:t>
            </a:r>
            <a:r>
              <a:rPr lang="en-US" sz="1700" b="1" u="sng" dirty="0"/>
              <a:t>however</a:t>
            </a:r>
            <a:r>
              <a:rPr lang="en-US" sz="1700" dirty="0"/>
              <a:t> the study was probably underpowered for antihistamines since only 0.5% of patients were on the highest doses of antihistamines which was observed previously</a:t>
            </a:r>
          </a:p>
          <a:p>
            <a:r>
              <a:rPr lang="en-US" sz="1700" dirty="0"/>
              <a:t>In addition, a listed limitation is the likely under classification of dementia in the study due to the use of listed diagnosis of dementia or use of </a:t>
            </a:r>
            <a:r>
              <a:rPr lang="en-US" sz="1700" dirty="0" err="1"/>
              <a:t>acetylecholinesterase</a:t>
            </a:r>
            <a:r>
              <a:rPr lang="en-US" sz="1700" dirty="0"/>
              <a:t> inhibitors; this is unlike other studies that include dementia events more broadly</a:t>
            </a:r>
          </a:p>
          <a:p>
            <a:endParaRPr lang="en-US" sz="1700" dirty="0"/>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399500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3D6F2-9199-159B-3534-DE5CFCF46508}"/>
              </a:ext>
            </a:extLst>
          </p:cNvPr>
          <p:cNvSpPr>
            <a:spLocks noGrp="1"/>
          </p:cNvSpPr>
          <p:nvPr>
            <p:ph type="title"/>
          </p:nvPr>
        </p:nvSpPr>
        <p:spPr>
          <a:xfrm>
            <a:off x="765449" y="734698"/>
            <a:ext cx="4494998" cy="1134640"/>
          </a:xfrm>
        </p:spPr>
        <p:txBody>
          <a:bodyPr/>
          <a:lstStyle/>
          <a:p>
            <a:r>
              <a:rPr lang="en-US" dirty="0"/>
              <a:t>Histamine and The Brain</a:t>
            </a:r>
          </a:p>
        </p:txBody>
      </p:sp>
      <p:sp>
        <p:nvSpPr>
          <p:cNvPr id="4" name="Text Placeholder 3">
            <a:extLst>
              <a:ext uri="{FF2B5EF4-FFF2-40B4-BE49-F238E27FC236}">
                <a16:creationId xmlns:a16="http://schemas.microsoft.com/office/drawing/2014/main" id="{FB612542-CC0E-F640-429A-F850E9FE49C2}"/>
              </a:ext>
            </a:extLst>
          </p:cNvPr>
          <p:cNvSpPr>
            <a:spLocks noGrp="1"/>
          </p:cNvSpPr>
          <p:nvPr>
            <p:ph type="body" sz="half" idx="2"/>
          </p:nvPr>
        </p:nvSpPr>
        <p:spPr>
          <a:xfrm>
            <a:off x="765449" y="2137807"/>
            <a:ext cx="4494998" cy="3985496"/>
          </a:xfrm>
        </p:spPr>
        <p:txBody>
          <a:bodyPr>
            <a:normAutofit/>
          </a:bodyPr>
          <a:lstStyle/>
          <a:p>
            <a:pPr marL="285750" indent="-285750" algn="l">
              <a:buClr>
                <a:schemeClr val="bg1"/>
              </a:buClr>
              <a:buFont typeface="Arial" panose="020B0604020202020204" pitchFamily="34" charset="0"/>
              <a:buChar char="•"/>
            </a:pPr>
            <a:r>
              <a:rPr lang="en-US" sz="2000" dirty="0">
                <a:solidFill>
                  <a:schemeClr val="bg1"/>
                </a:solidFill>
              </a:rPr>
              <a:t>The CNS histaminergic neurons(</a:t>
            </a:r>
            <a:r>
              <a:rPr lang="en-US" sz="2000" dirty="0" err="1">
                <a:solidFill>
                  <a:schemeClr val="bg1"/>
                </a:solidFill>
              </a:rPr>
              <a:t>Tuberomamillary</a:t>
            </a:r>
            <a:r>
              <a:rPr lang="en-US" sz="2000" dirty="0">
                <a:solidFill>
                  <a:schemeClr val="bg1"/>
                </a:solidFill>
              </a:rPr>
              <a:t> Nucleus of Hypothalamus) modulate many neuronal circuits</a:t>
            </a:r>
          </a:p>
          <a:p>
            <a:pPr marL="285750" indent="-285750" algn="l">
              <a:buClr>
                <a:schemeClr val="bg1"/>
              </a:buClr>
              <a:buFont typeface="Arial" panose="020B0604020202020204" pitchFamily="34" charset="0"/>
              <a:buChar char="•"/>
            </a:pPr>
            <a:r>
              <a:rPr lang="en-US" sz="2000" dirty="0">
                <a:solidFill>
                  <a:schemeClr val="bg1"/>
                </a:solidFill>
              </a:rPr>
              <a:t>More than 50% of the Histamine in the brain is derived from Mast Cells</a:t>
            </a:r>
          </a:p>
          <a:p>
            <a:pPr marL="285750" indent="-285750" algn="l">
              <a:buClr>
                <a:schemeClr val="bg1"/>
              </a:buClr>
              <a:buFont typeface="Arial" panose="020B0604020202020204" pitchFamily="34" charset="0"/>
              <a:buChar char="•"/>
            </a:pPr>
            <a:r>
              <a:rPr lang="en-US" sz="2000" dirty="0">
                <a:solidFill>
                  <a:schemeClr val="bg1"/>
                </a:solidFill>
              </a:rPr>
              <a:t>3 of the 4 Histamine Receptors, including H1 and H2 are expressed in distinctive patterns in the brain</a:t>
            </a:r>
          </a:p>
          <a:p>
            <a:pPr algn="l"/>
            <a:endParaRPr lang="en-US" sz="2000" dirty="0">
              <a:solidFill>
                <a:schemeClr val="bg1"/>
              </a:solidFill>
            </a:endParaRPr>
          </a:p>
          <a:p>
            <a:pPr marL="285750" indent="-285750" algn="l">
              <a:buFont typeface="Arial" panose="020B0604020202020204" pitchFamily="34" charset="0"/>
              <a:buChar char="•"/>
            </a:pPr>
            <a:endParaRPr lang="en-US" sz="2000" dirty="0">
              <a:solidFill>
                <a:schemeClr val="bg1"/>
              </a:solidFill>
            </a:endParaRPr>
          </a:p>
          <a:p>
            <a:endParaRPr lang="en-US" sz="2000" dirty="0"/>
          </a:p>
        </p:txBody>
      </p:sp>
      <p:pic>
        <p:nvPicPr>
          <p:cNvPr id="6" name="Picture 4">
            <a:extLst>
              <a:ext uri="{FF2B5EF4-FFF2-40B4-BE49-F238E27FC236}">
                <a16:creationId xmlns:a16="http://schemas.microsoft.com/office/drawing/2014/main" id="{85FAF217-7DBE-B5F0-4AC7-F23EA4677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06" r="11093"/>
          <a:stretch>
            <a:fillRect/>
          </a:stretch>
        </p:blipFill>
        <p:spPr bwMode="auto">
          <a:xfrm>
            <a:off x="6096000" y="1302018"/>
            <a:ext cx="6096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14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91C22E3-A053-93D9-7996-1930B41E34E8}"/>
              </a:ext>
            </a:extLst>
          </p:cNvPr>
          <p:cNvGrpSpPr/>
          <p:nvPr/>
        </p:nvGrpSpPr>
        <p:grpSpPr>
          <a:xfrm>
            <a:off x="6096000" y="616886"/>
            <a:ext cx="7321418" cy="5879849"/>
            <a:chOff x="6678166" y="453175"/>
            <a:chExt cx="5378427" cy="4319428"/>
          </a:xfrm>
        </p:grpSpPr>
        <p:pic>
          <p:nvPicPr>
            <p:cNvPr id="9220" name="Picture 4">
              <a:extLst>
                <a:ext uri="{FF2B5EF4-FFF2-40B4-BE49-F238E27FC236}">
                  <a16:creationId xmlns:a16="http://schemas.microsoft.com/office/drawing/2014/main" id="{B44FEB29-AD7A-4540-3EB7-C35712D476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43" t="2231" r="13297" b="54599"/>
            <a:stretch>
              <a:fillRect/>
            </a:stretch>
          </p:blipFill>
          <p:spPr bwMode="auto">
            <a:xfrm>
              <a:off x="6978604" y="453175"/>
              <a:ext cx="3928359" cy="296053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07769A65-D7CA-157E-8F05-CBC5BF6253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20" t="64810" b="21202"/>
            <a:stretch>
              <a:fillRect/>
            </a:stretch>
          </p:blipFill>
          <p:spPr bwMode="auto">
            <a:xfrm>
              <a:off x="6678166" y="3666595"/>
              <a:ext cx="5378427" cy="110600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E6F8CA6A-4C3E-02A7-A213-49C091B75B5D}"/>
              </a:ext>
            </a:extLst>
          </p:cNvPr>
          <p:cNvSpPr>
            <a:spLocks noGrp="1"/>
          </p:cNvSpPr>
          <p:nvPr>
            <p:ph type="title"/>
          </p:nvPr>
        </p:nvSpPr>
        <p:spPr/>
        <p:txBody>
          <a:bodyPr/>
          <a:lstStyle/>
          <a:p>
            <a:r>
              <a:rPr lang="en-US" dirty="0"/>
              <a:t>Histamine in the Brain</a:t>
            </a:r>
          </a:p>
        </p:txBody>
      </p:sp>
      <p:sp>
        <p:nvSpPr>
          <p:cNvPr id="4" name="Text Placeholder 3">
            <a:extLst>
              <a:ext uri="{FF2B5EF4-FFF2-40B4-BE49-F238E27FC236}">
                <a16:creationId xmlns:a16="http://schemas.microsoft.com/office/drawing/2014/main" id="{39E35166-87BE-5EF9-7E33-E58B5ACE11A9}"/>
              </a:ext>
            </a:extLst>
          </p:cNvPr>
          <p:cNvSpPr>
            <a:spLocks noGrp="1"/>
          </p:cNvSpPr>
          <p:nvPr>
            <p:ph type="body" sz="half" idx="2"/>
          </p:nvPr>
        </p:nvSpPr>
        <p:spPr/>
        <p:txBody>
          <a:bodyPr>
            <a:normAutofit/>
          </a:bodyPr>
          <a:lstStyle/>
          <a:p>
            <a:pPr marL="285750" indent="-285750" algn="l">
              <a:buClr>
                <a:schemeClr val="bg1"/>
              </a:buClr>
              <a:buFont typeface="Arial" panose="020B0604020202020204" pitchFamily="34" charset="0"/>
              <a:buChar char="•"/>
            </a:pPr>
            <a:r>
              <a:rPr lang="en-US" sz="2000" dirty="0"/>
              <a:t>Histamine is broadly expressed by neurons throughout the brain</a:t>
            </a:r>
          </a:p>
          <a:p>
            <a:pPr marL="285750" indent="-285750" algn="l">
              <a:buClr>
                <a:schemeClr val="bg1"/>
              </a:buClr>
              <a:buFont typeface="Arial" panose="020B0604020202020204" pitchFamily="34" charset="0"/>
              <a:buChar char="•"/>
            </a:pPr>
            <a:r>
              <a:rPr lang="en-US" sz="2000" dirty="0"/>
              <a:t>Histamine receptors H1, H2, H3 have differential expression throughout the brain</a:t>
            </a:r>
          </a:p>
        </p:txBody>
      </p:sp>
    </p:spTree>
    <p:extLst>
      <p:ext uri="{BB962C8B-B14F-4D97-AF65-F5344CB8AC3E}">
        <p14:creationId xmlns:p14="http://schemas.microsoft.com/office/powerpoint/2010/main" val="194677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944E-5A97-BFE8-3E73-6D0E24F0252D}"/>
              </a:ext>
            </a:extLst>
          </p:cNvPr>
          <p:cNvSpPr>
            <a:spLocks noGrp="1"/>
          </p:cNvSpPr>
          <p:nvPr>
            <p:ph type="title"/>
          </p:nvPr>
        </p:nvSpPr>
        <p:spPr/>
        <p:txBody>
          <a:bodyPr/>
          <a:lstStyle/>
          <a:p>
            <a:r>
              <a:rPr lang="en-US" dirty="0"/>
              <a:t>Histamine Receptors</a:t>
            </a:r>
          </a:p>
        </p:txBody>
      </p:sp>
      <p:sp>
        <p:nvSpPr>
          <p:cNvPr id="3" name="Content Placeholder 2">
            <a:extLst>
              <a:ext uri="{FF2B5EF4-FFF2-40B4-BE49-F238E27FC236}">
                <a16:creationId xmlns:a16="http://schemas.microsoft.com/office/drawing/2014/main" id="{7E624A69-FAE3-0461-8715-62F6BD678174}"/>
              </a:ext>
            </a:extLst>
          </p:cNvPr>
          <p:cNvSpPr>
            <a:spLocks noGrp="1"/>
          </p:cNvSpPr>
          <p:nvPr>
            <p:ph idx="1"/>
          </p:nvPr>
        </p:nvSpPr>
        <p:spPr>
          <a:xfrm>
            <a:off x="1004220" y="2333894"/>
            <a:ext cx="4621077" cy="4171078"/>
          </a:xfrm>
        </p:spPr>
        <p:txBody>
          <a:bodyPr/>
          <a:lstStyle/>
          <a:p>
            <a:r>
              <a:rPr lang="en-US" dirty="0"/>
              <a:t>G protein-coupled receptors</a:t>
            </a:r>
          </a:p>
          <a:p>
            <a:r>
              <a:rPr lang="en-US" dirty="0"/>
              <a:t>H1-H3 are expressed broadly including the brain</a:t>
            </a:r>
          </a:p>
          <a:p>
            <a:r>
              <a:rPr lang="en-US" dirty="0"/>
              <a:t>H4 is mostly expressed in bone marrow/leukocytes</a:t>
            </a:r>
          </a:p>
          <a:p>
            <a:r>
              <a:rPr lang="en-US" dirty="0"/>
              <a:t>Biologic effects depend heavily on cell type localization</a:t>
            </a:r>
          </a:p>
        </p:txBody>
      </p:sp>
      <p:pic>
        <p:nvPicPr>
          <p:cNvPr id="11266" name="Picture 2" descr="Biomolecules 11 01232 g001">
            <a:extLst>
              <a:ext uri="{FF2B5EF4-FFF2-40B4-BE49-F238E27FC236}">
                <a16:creationId xmlns:a16="http://schemas.microsoft.com/office/drawing/2014/main" id="{20052047-AEBD-19A5-F9BD-634D8DF5E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351" y="2333894"/>
            <a:ext cx="5614485" cy="431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27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7DF1-2F04-7297-756B-A6A9AF50E2F5}"/>
              </a:ext>
            </a:extLst>
          </p:cNvPr>
          <p:cNvSpPr>
            <a:spLocks noGrp="1"/>
          </p:cNvSpPr>
          <p:nvPr>
            <p:ph type="title"/>
          </p:nvPr>
        </p:nvSpPr>
        <p:spPr>
          <a:xfrm>
            <a:off x="2231136" y="659892"/>
            <a:ext cx="7729728" cy="1188720"/>
          </a:xfrm>
        </p:spPr>
        <p:txBody>
          <a:bodyPr/>
          <a:lstStyle/>
          <a:p>
            <a:r>
              <a:rPr lang="en-US" dirty="0"/>
              <a:t>Neuronal Actions of Histamine Receptors</a:t>
            </a:r>
          </a:p>
        </p:txBody>
      </p:sp>
      <p:pic>
        <p:nvPicPr>
          <p:cNvPr id="10244" name="Picture 4" descr="G protein–coupled receptor (GPCR) signaling from brain expressed histamine receptors. Histamine activation of H1R and H2R lead to neuronal excitation via Gαq and/or Gαs dependent mechanisms respectively. Activation of H3R leads to neuronal inhibition and suppression of neurotransmitter release. PLC, phospholipase C; PKC, protein kinase C; AC, adenylate cyclase; NHE, sodium–proton exchanger; GIRK, G protein-gated inwardly rectifying potassium channels; VGCCs, voltage-gated calcium channels; cAMP, cyclic adenosine monophosphate. Figure created with BioRender.com.">
            <a:extLst>
              <a:ext uri="{FF2B5EF4-FFF2-40B4-BE49-F238E27FC236}">
                <a16:creationId xmlns:a16="http://schemas.microsoft.com/office/drawing/2014/main" id="{B978A878-727C-690D-604C-6874FAE7A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317" y="2153412"/>
            <a:ext cx="6995366" cy="4683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0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8CFE2-CA7A-5544-BA4F-2DB15170B70E}"/>
              </a:ext>
            </a:extLst>
          </p:cNvPr>
          <p:cNvSpPr>
            <a:spLocks noGrp="1"/>
          </p:cNvSpPr>
          <p:nvPr>
            <p:ph type="title"/>
          </p:nvPr>
        </p:nvSpPr>
        <p:spPr/>
        <p:txBody>
          <a:bodyPr/>
          <a:lstStyle/>
          <a:p>
            <a:r>
              <a:rPr lang="en-US" dirty="0"/>
              <a:t>Antihistamines</a:t>
            </a:r>
          </a:p>
        </p:txBody>
      </p:sp>
      <p:sp>
        <p:nvSpPr>
          <p:cNvPr id="3" name="Content Placeholder 2">
            <a:extLst>
              <a:ext uri="{FF2B5EF4-FFF2-40B4-BE49-F238E27FC236}">
                <a16:creationId xmlns:a16="http://schemas.microsoft.com/office/drawing/2014/main" id="{47D164A9-5FD7-2C6C-ACE2-67430881800B}"/>
              </a:ext>
            </a:extLst>
          </p:cNvPr>
          <p:cNvSpPr>
            <a:spLocks noGrp="1"/>
          </p:cNvSpPr>
          <p:nvPr>
            <p:ph idx="1"/>
          </p:nvPr>
        </p:nvSpPr>
        <p:spPr>
          <a:xfrm>
            <a:off x="0" y="2638044"/>
            <a:ext cx="6659218" cy="4208532"/>
          </a:xfrm>
        </p:spPr>
        <p:txBody>
          <a:bodyPr>
            <a:noAutofit/>
          </a:bodyPr>
          <a:lstStyle/>
          <a:p>
            <a:pPr marL="0" indent="0">
              <a:buNone/>
            </a:pPr>
            <a:r>
              <a:rPr lang="en-US" sz="2000" dirty="0"/>
              <a:t>Small molecules that bind to and inhibit Histamine receptors</a:t>
            </a:r>
          </a:p>
          <a:p>
            <a:pPr marL="0" indent="0">
              <a:buNone/>
            </a:pPr>
            <a:r>
              <a:rPr lang="en-US" sz="2000" b="1" dirty="0"/>
              <a:t>First Generation H1:</a:t>
            </a:r>
          </a:p>
          <a:p>
            <a:pPr marL="0" indent="0">
              <a:buNone/>
            </a:pPr>
            <a:r>
              <a:rPr lang="en-US" sz="2000" dirty="0"/>
              <a:t>Diphenhydramine, hydroxyzine, promethazine, chlorpheniramine, doxylamine </a:t>
            </a:r>
          </a:p>
          <a:p>
            <a:pPr marL="0" indent="0">
              <a:buNone/>
            </a:pPr>
            <a:r>
              <a:rPr lang="en-US" sz="2000" b="1" dirty="0"/>
              <a:t>Second Generation H1:</a:t>
            </a:r>
          </a:p>
          <a:p>
            <a:pPr marL="0" indent="0">
              <a:buNone/>
            </a:pPr>
            <a:r>
              <a:rPr lang="en-US" sz="2000" dirty="0"/>
              <a:t>Cetirizine, Loratadine, Fexofenadine, desloratadine, levocetirizine</a:t>
            </a:r>
          </a:p>
          <a:p>
            <a:pPr marL="0" indent="0">
              <a:buNone/>
            </a:pPr>
            <a:r>
              <a:rPr lang="en-US" sz="2000" b="1" dirty="0"/>
              <a:t>H2:</a:t>
            </a:r>
          </a:p>
          <a:p>
            <a:pPr marL="0" indent="0">
              <a:buNone/>
            </a:pPr>
            <a:r>
              <a:rPr lang="en-US" sz="2000" dirty="0"/>
              <a:t>Famotidine, Cimetidine, Ranitidine</a:t>
            </a:r>
          </a:p>
        </p:txBody>
      </p:sp>
      <p:pic>
        <p:nvPicPr>
          <p:cNvPr id="3074" name="Picture 2">
            <a:extLst>
              <a:ext uri="{FF2B5EF4-FFF2-40B4-BE49-F238E27FC236}">
                <a16:creationId xmlns:a16="http://schemas.microsoft.com/office/drawing/2014/main" id="{CDCFF300-55A6-2281-C171-2BD5D8D01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218" y="2349415"/>
            <a:ext cx="4333460" cy="420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16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88D2-37D2-4230-6452-08E455268ABC}"/>
              </a:ext>
            </a:extLst>
          </p:cNvPr>
          <p:cNvSpPr>
            <a:spLocks noGrp="1"/>
          </p:cNvSpPr>
          <p:nvPr>
            <p:ph type="title"/>
          </p:nvPr>
        </p:nvSpPr>
        <p:spPr>
          <a:xfrm>
            <a:off x="2231136" y="864212"/>
            <a:ext cx="7729728" cy="1188720"/>
          </a:xfrm>
        </p:spPr>
        <p:txBody>
          <a:bodyPr/>
          <a:lstStyle/>
          <a:p>
            <a:r>
              <a:rPr lang="en-US" dirty="0"/>
              <a:t>Memory </a:t>
            </a:r>
            <a:r>
              <a:rPr lang="en-US" dirty="0" err="1"/>
              <a:t>aND</a:t>
            </a:r>
            <a:r>
              <a:rPr lang="en-US" dirty="0"/>
              <a:t> Dementia</a:t>
            </a:r>
          </a:p>
        </p:txBody>
      </p:sp>
      <p:sp>
        <p:nvSpPr>
          <p:cNvPr id="3" name="Content Placeholder 2">
            <a:extLst>
              <a:ext uri="{FF2B5EF4-FFF2-40B4-BE49-F238E27FC236}">
                <a16:creationId xmlns:a16="http://schemas.microsoft.com/office/drawing/2014/main" id="{C84AA652-56ED-AA6F-61C2-B4A330BD3340}"/>
              </a:ext>
            </a:extLst>
          </p:cNvPr>
          <p:cNvSpPr>
            <a:spLocks noGrp="1"/>
          </p:cNvSpPr>
          <p:nvPr>
            <p:ph idx="1"/>
          </p:nvPr>
        </p:nvSpPr>
        <p:spPr>
          <a:xfrm>
            <a:off x="2231136" y="2153412"/>
            <a:ext cx="7729728" cy="4810096"/>
          </a:xfrm>
        </p:spPr>
        <p:txBody>
          <a:bodyPr>
            <a:normAutofit lnSpcReduction="10000"/>
          </a:bodyPr>
          <a:lstStyle/>
          <a:p>
            <a:r>
              <a:rPr lang="en-US" sz="2400" dirty="0"/>
              <a:t>There are many ways to assess memory:</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Dementia can be defined as memory loss due to poor new memory formation or memory retrieval; especially for recent events leading to difficulty with problem-solving and decision making</a:t>
            </a:r>
          </a:p>
          <a:p>
            <a:endParaRPr lang="en-US" sz="2400" dirty="0"/>
          </a:p>
        </p:txBody>
      </p:sp>
      <p:pic>
        <p:nvPicPr>
          <p:cNvPr id="4098" name="Picture 2">
            <a:extLst>
              <a:ext uri="{FF2B5EF4-FFF2-40B4-BE49-F238E27FC236}">
                <a16:creationId xmlns:a16="http://schemas.microsoft.com/office/drawing/2014/main" id="{1AFFF2EE-2E56-E156-CF12-D14D72862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980" y="2537595"/>
            <a:ext cx="7772400" cy="271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82364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Parcel</Template>
  <TotalTime>27778</TotalTime>
  <Words>3160</Words>
  <Application>Microsoft Macintosh PowerPoint</Application>
  <PresentationFormat>Widescreen</PresentationFormat>
  <Paragraphs>311</Paragraphs>
  <Slides>37</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Aptos</vt:lpstr>
      <vt:lpstr>Arial</vt:lpstr>
      <vt:lpstr>Gill Sans MT</vt:lpstr>
      <vt:lpstr>Parcel</vt:lpstr>
      <vt:lpstr>Antihistamines are a significant clinical risk factor for dementia - Pro</vt:lpstr>
      <vt:lpstr>Outline</vt:lpstr>
      <vt:lpstr>Histamine</vt:lpstr>
      <vt:lpstr>Histamine and The Brain</vt:lpstr>
      <vt:lpstr>Histamine in the Brain</vt:lpstr>
      <vt:lpstr>Histamine Receptors</vt:lpstr>
      <vt:lpstr>Neuronal Actions of Histamine Receptors</vt:lpstr>
      <vt:lpstr>Antihistamines</vt:lpstr>
      <vt:lpstr>Memory aND Dementia</vt:lpstr>
      <vt:lpstr>Three Main Arguments In Favor of Anti-Histamines Causing Dementia </vt:lpstr>
      <vt:lpstr>Three Main Arguments In Favor of Anti-Histamines Causing Dementia </vt:lpstr>
      <vt:lpstr>Rats given First Generation H1 Inhibitors make more Memory Errors</vt:lpstr>
      <vt:lpstr>Cetirizine Slows Memory Scanning Task</vt:lpstr>
      <vt:lpstr>Three Main Arguments In Favor of Anti-Histamines Causing Dementia </vt:lpstr>
      <vt:lpstr>Inverse Agonism of H3R Increases Brain Histamine to Improve Memory Performance in Mice and Human</vt:lpstr>
      <vt:lpstr>Inverse Agonism of H3R Increases Brain Histamine to Improve Memory Performance in Mice and Human</vt:lpstr>
      <vt:lpstr>Three Main Arguments In Favor of Anti-Histamines Causing Dementia </vt:lpstr>
      <vt:lpstr>Anticholinergic Activity Inherent to Antihistamines</vt:lpstr>
      <vt:lpstr>First-Generation Anti-Histamines Increase Dementia Risk</vt:lpstr>
      <vt:lpstr>High Cumulative Anti-cholinergic use is associated with higher risk of dementia</vt:lpstr>
      <vt:lpstr>Meta-Analyses associate Anticholinergics with dementia </vt:lpstr>
      <vt:lpstr>Second Generation Antihistamines Safer, but may have underappreciated Increase Dementia Risk</vt:lpstr>
      <vt:lpstr>High Cumulative Anti-histamine Use is associated with Higher Risk of Dementia  </vt:lpstr>
      <vt:lpstr>Second Generation Antihistamines increase Dementia risk as well</vt:lpstr>
      <vt:lpstr>Conclusions</vt:lpstr>
      <vt:lpstr>Thank you</vt:lpstr>
      <vt:lpstr>Rebuttal</vt:lpstr>
      <vt:lpstr>Second Generation Antihistamines Still Cross Blood Brain Barrier</vt:lpstr>
      <vt:lpstr>Age as an Important Co-Variate, but does not mean antihistamines are Not a risk Factor</vt:lpstr>
      <vt:lpstr>Antihistamine Brain penetration may increase with Age</vt:lpstr>
      <vt:lpstr>Histamine receptor Expression is decreased in Alzheimers Disease</vt:lpstr>
      <vt:lpstr>Anti-Histamines SUmmary</vt:lpstr>
      <vt:lpstr>Thank you</vt:lpstr>
      <vt:lpstr>Histamine and Allergy</vt:lpstr>
      <vt:lpstr>Histamine and Itch</vt:lpstr>
      <vt:lpstr>Second Generation Antihistamines do occupy Histamine Receptors in the brain</vt:lpstr>
      <vt:lpstr>Mixed Results For Anti-Cholinergic Anti-histamines and Dementia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Testing is Indicated in the Routine Evaluation of Adult Patients with CVID - Pro</dc:title>
  <dc:creator>Sarah Yasmeen Afzal</dc:creator>
  <cp:lastModifiedBy>Matthew Steven MacDougall</cp:lastModifiedBy>
  <cp:revision>116</cp:revision>
  <dcterms:created xsi:type="dcterms:W3CDTF">2025-04-30T15:48:51Z</dcterms:created>
  <dcterms:modified xsi:type="dcterms:W3CDTF">2025-10-30T00:48:19Z</dcterms:modified>
</cp:coreProperties>
</file>