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sldIdLst>
    <p:sldId id="321" r:id="rId2"/>
    <p:sldId id="256" r:id="rId3"/>
    <p:sldId id="282" r:id="rId4"/>
    <p:sldId id="313" r:id="rId5"/>
    <p:sldId id="309" r:id="rId6"/>
    <p:sldId id="268" r:id="rId7"/>
    <p:sldId id="315" r:id="rId8"/>
    <p:sldId id="301" r:id="rId9"/>
    <p:sldId id="263" r:id="rId10"/>
    <p:sldId id="296" r:id="rId11"/>
    <p:sldId id="297" r:id="rId12"/>
    <p:sldId id="298" r:id="rId13"/>
    <p:sldId id="305" r:id="rId14"/>
    <p:sldId id="306" r:id="rId15"/>
    <p:sldId id="308" r:id="rId16"/>
    <p:sldId id="292" r:id="rId17"/>
    <p:sldId id="316" r:id="rId18"/>
    <p:sldId id="264" r:id="rId19"/>
    <p:sldId id="275" r:id="rId20"/>
    <p:sldId id="303" r:id="rId21"/>
    <p:sldId id="317" r:id="rId22"/>
    <p:sldId id="304" r:id="rId23"/>
    <p:sldId id="299" r:id="rId24"/>
    <p:sldId id="300" r:id="rId25"/>
    <p:sldId id="314" r:id="rId26"/>
    <p:sldId id="284" r:id="rId27"/>
    <p:sldId id="312" r:id="rId28"/>
    <p:sldId id="270" r:id="rId29"/>
    <p:sldId id="320" r:id="rId30"/>
    <p:sldId id="273" r:id="rId31"/>
    <p:sldId id="283" r:id="rId32"/>
    <p:sldId id="319" r:id="rId33"/>
    <p:sldId id="286" r:id="rId34"/>
    <p:sldId id="288" r:id="rId35"/>
    <p:sldId id="310" r:id="rId36"/>
    <p:sldId id="285" r:id="rId37"/>
    <p:sldId id="307" r:id="rId38"/>
    <p:sldId id="302" r:id="rId39"/>
    <p:sldId id="295" r:id="rId40"/>
    <p:sldId id="280" r:id="rId41"/>
    <p:sldId id="28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EFEFEF"/>
    <a:srgbClr val="E5F0FB"/>
    <a:srgbClr val="041F49"/>
    <a:srgbClr val="030F41"/>
    <a:srgbClr val="060951"/>
    <a:srgbClr val="001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0"/>
    <p:restoredTop sz="66054"/>
  </p:normalViewPr>
  <p:slideViewPr>
    <p:cSldViewPr snapToGrid="0">
      <p:cViewPr>
        <p:scale>
          <a:sx n="66" d="100"/>
          <a:sy n="66" d="100"/>
        </p:scale>
        <p:origin x="368" y="240"/>
      </p:cViewPr>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88496-6ACF-9741-9290-E85CB7DCAA0A}"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FD2CD-C048-2340-93A3-509F32A46745}" type="slidenum">
              <a:rPr lang="en-US" smtClean="0"/>
              <a:t>‹#›</a:t>
            </a:fld>
            <a:endParaRPr lang="en-US"/>
          </a:p>
        </p:txBody>
      </p:sp>
    </p:spTree>
    <p:extLst>
      <p:ext uri="{BB962C8B-B14F-4D97-AF65-F5344CB8AC3E}">
        <p14:creationId xmlns:p14="http://schemas.microsoft.com/office/powerpoint/2010/main" val="3621584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a:t>
            </a:fld>
            <a:endParaRPr lang="en-US"/>
          </a:p>
        </p:txBody>
      </p:sp>
    </p:spTree>
    <p:extLst>
      <p:ext uri="{BB962C8B-B14F-4D97-AF65-F5344CB8AC3E}">
        <p14:creationId xmlns:p14="http://schemas.microsoft.com/office/powerpoint/2010/main" val="48905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mj-lt"/>
              </a:rPr>
              <a:t>Both SCORAD and AD-QoL Improved with AIT Compared to Placebo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dirty="0">
              <a:solidFill>
                <a:srgbClr val="50505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505050"/>
                </a:solidFill>
                <a:effectLst/>
                <a:latin typeface="Helvetica" pitchFamily="2" charset="0"/>
              </a:rPr>
              <a:t>In terms of eczema severity, </a:t>
            </a:r>
            <a:r>
              <a:rPr lang="en-US" b="1" i="0" u="none" strike="noStrike" dirty="0">
                <a:solidFill>
                  <a:srgbClr val="505050"/>
                </a:solidFill>
                <a:effectLst/>
                <a:latin typeface="Helvetica" pitchFamily="2" charset="0"/>
              </a:rPr>
              <a:t>SCORAD improved in 40% of patients with AIT vs 26% in patients without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dirty="0">
              <a:solidFill>
                <a:srgbClr val="50505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505050"/>
                </a:solidFill>
                <a:effectLst/>
                <a:latin typeface="Helvetica" pitchFamily="2" charset="0"/>
              </a:rPr>
              <a:t>AD-related quality of life </a:t>
            </a:r>
            <a:r>
              <a:rPr lang="en-US" b="1" i="0" u="none" strike="noStrike" dirty="0">
                <a:solidFill>
                  <a:srgbClr val="505050"/>
                </a:solidFill>
                <a:effectLst/>
                <a:latin typeface="Helvetica" pitchFamily="2" charset="0"/>
              </a:rPr>
              <a:t>improved 56% with AIT vs 39% without. </a:t>
            </a:r>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10</a:t>
            </a:fld>
            <a:endParaRPr lang="en-US"/>
          </a:p>
        </p:txBody>
      </p:sp>
    </p:spTree>
    <p:extLst>
      <p:ext uri="{BB962C8B-B14F-4D97-AF65-F5344CB8AC3E}">
        <p14:creationId xmlns:p14="http://schemas.microsoft.com/office/powerpoint/2010/main" val="298469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Shows the </a:t>
            </a:r>
            <a:r>
              <a:rPr lang="en-US" sz="1200" dirty="0">
                <a:effectLst/>
                <a:latin typeface="AdvPSA35D"/>
              </a:rPr>
              <a:t>impact of AIT on eczema severity from each </a:t>
            </a:r>
            <a:r>
              <a:rPr lang="en-US" dirty="0"/>
              <a:t>individual study, from 1982-2021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dvPSA35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PSA88A"/>
              </a:rPr>
              <a:t>Most studies desensitized patients to HDM and 4 RCTs either addressed pollens or did not specify the allergen or allergens used. The reports described the doses used to be based on efficacy in allergic rhinitis. AIT was provided for a median (range) of mean duration among studies of 12 (3-36)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PSA35D"/>
              </a:rPr>
              <a:t>Probability to improve SCORAD score by 50% from baseline – majority of them favor AIT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dvPSA35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relative risk (RR</a:t>
            </a:r>
            <a:r>
              <a:rPr lang="en-US" sz="1200" b="0" i="0" dirty="0">
                <a:solidFill>
                  <a:srgbClr val="001D35"/>
                </a:solidFill>
                <a:effectLst/>
                <a:latin typeface="AdvPSA35D"/>
              </a:rPr>
              <a:t>)</a:t>
            </a:r>
            <a:endParaRPr lang="en-US" sz="1200" dirty="0">
              <a:effectLst/>
              <a:latin typeface="AdvPSA35D"/>
            </a:endParaRPr>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11</a:t>
            </a:fld>
            <a:endParaRPr lang="en-US"/>
          </a:p>
        </p:txBody>
      </p:sp>
    </p:spTree>
    <p:extLst>
      <p:ext uri="{BB962C8B-B14F-4D97-AF65-F5344CB8AC3E}">
        <p14:creationId xmlns:p14="http://schemas.microsoft.com/office/powerpoint/2010/main" val="393186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figure for QoL - </a:t>
            </a:r>
            <a:r>
              <a:rPr lang="en-US" sz="1800" dirty="0">
                <a:effectLst/>
                <a:latin typeface="AdvPSA35D"/>
              </a:rPr>
              <a:t>Improvement measured by DLQI by minimally important difference of 4.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12</a:t>
            </a:fld>
            <a:endParaRPr lang="en-US"/>
          </a:p>
        </p:txBody>
      </p:sp>
    </p:spTree>
    <p:extLst>
      <p:ext uri="{BB962C8B-B14F-4D97-AF65-F5344CB8AC3E}">
        <p14:creationId xmlns:p14="http://schemas.microsoft.com/office/powerpoint/2010/main" val="387396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This 2024 Review also supports the use of AIT for the Management of 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www.ncbi.nlm.nih.gov</a:t>
            </a:r>
            <a:r>
              <a:rPr lang="en-US" dirty="0"/>
              <a:t>/</a:t>
            </a:r>
            <a:r>
              <a:rPr lang="en-US" dirty="0" err="1"/>
              <a:t>pmc</a:t>
            </a:r>
            <a:r>
              <a:rPr lang="en-US" dirty="0"/>
              <a:t>/articles/PMC10816003/pdf/ijms-25-01316.pdf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13</a:t>
            </a:fld>
            <a:endParaRPr lang="en-US"/>
          </a:p>
        </p:txBody>
      </p:sp>
    </p:spTree>
    <p:extLst>
      <p:ext uri="{BB962C8B-B14F-4D97-AF65-F5344CB8AC3E}">
        <p14:creationId xmlns:p14="http://schemas.microsoft.com/office/powerpoint/2010/main" val="3604955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 few new studies on </a:t>
            </a:r>
            <a:r>
              <a:rPr lang="en-US" b="1" dirty="0"/>
              <a:t>SLIT</a:t>
            </a:r>
            <a:r>
              <a:rPr lang="en-US" dirty="0"/>
              <a:t> that were not included in the last paper (</a:t>
            </a:r>
            <a:r>
              <a:rPr lang="en-US" b="0" dirty="0"/>
              <a:t>Kim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Included patients with a spectrum of eczema severity ranging from mild to severe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Some studies are compared to baseline, some compared to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 of them showed an improvement in SCORAD with SLIT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Some also showed reduced rescue medication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C8FD2CD-C048-2340-93A3-509F32A46745}" type="slidenum">
              <a:rPr lang="en-US" smtClean="0"/>
              <a:t>14</a:t>
            </a:fld>
            <a:endParaRPr lang="en-US"/>
          </a:p>
        </p:txBody>
      </p:sp>
    </p:spTree>
    <p:extLst>
      <p:ext uri="{BB962C8B-B14F-4D97-AF65-F5344CB8AC3E}">
        <p14:creationId xmlns:p14="http://schemas.microsoft.com/office/powerpoint/2010/main" val="2463770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Nahm</a:t>
            </a:r>
            <a:r>
              <a:rPr lang="en-US" b="1" dirty="0"/>
              <a:t> 2016, Zhou 2021, </a:t>
            </a:r>
            <a:r>
              <a:rPr lang="en-US" b="1" dirty="0" err="1"/>
              <a:t>Bogacz</a:t>
            </a:r>
            <a:r>
              <a:rPr lang="en-US" b="1" dirty="0"/>
              <a:t> 2022 </a:t>
            </a:r>
            <a:r>
              <a:rPr lang="en-US" b="0" dirty="0"/>
              <a:t>are new </a:t>
            </a:r>
            <a:r>
              <a:rPr lang="en-US" b="1" dirty="0"/>
              <a:t>SCIT</a:t>
            </a:r>
            <a:r>
              <a:rPr lang="en-US" b="0" dirty="0"/>
              <a:t> studies that weren’t included in the previous systematic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Nahm</a:t>
            </a:r>
            <a:r>
              <a:rPr lang="en-US" b="0" dirty="0"/>
              <a:t> and Zhou papers showed an improvement in SCORAD with SCIT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Bogacz</a:t>
            </a:r>
            <a:r>
              <a:rPr lang="en-US" b="0" dirty="0"/>
              <a:t> showed an improvement in </a:t>
            </a:r>
            <a:r>
              <a:rPr lang="en-US" b="1" i="0" u="none" strike="noStrike" dirty="0">
                <a:solidFill>
                  <a:srgbClr val="001D35"/>
                </a:solidFill>
                <a:effectLst/>
                <a:latin typeface="Google Sans"/>
              </a:rPr>
              <a:t>Eczema Area and Severity Index</a:t>
            </a:r>
            <a:r>
              <a:rPr lang="en-US" b="1" dirty="0"/>
              <a:t> </a:t>
            </a:r>
            <a:r>
              <a:rPr lang="en-US" b="0" dirty="0"/>
              <a:t>with SCIT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15</a:t>
            </a:fld>
            <a:endParaRPr lang="en-US"/>
          </a:p>
        </p:txBody>
      </p:sp>
    </p:spTree>
    <p:extLst>
      <p:ext uri="{BB962C8B-B14F-4D97-AF65-F5344CB8AC3E}">
        <p14:creationId xmlns:p14="http://schemas.microsoft.com/office/powerpoint/2010/main" val="25658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American guidelines, but </a:t>
            </a:r>
            <a:r>
              <a:rPr lang="en-US" sz="1200" b="0" dirty="0"/>
              <a:t>multiple European Guidelines also support the use of AIT for Atopic Dermatitis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16</a:t>
            </a:fld>
            <a:endParaRPr lang="en-US"/>
          </a:p>
        </p:txBody>
      </p:sp>
    </p:spTree>
    <p:extLst>
      <p:ext uri="{BB962C8B-B14F-4D97-AF65-F5344CB8AC3E}">
        <p14:creationId xmlns:p14="http://schemas.microsoft.com/office/powerpoint/2010/main" val="299633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Summarized the main points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61C1C"/>
              </a:solidFill>
              <a:effectLst/>
              <a:latin typeface="AdvOT1ef757c0"/>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17</a:t>
            </a:fld>
            <a:endParaRPr lang="en-US"/>
          </a:p>
        </p:txBody>
      </p:sp>
    </p:spTree>
    <p:extLst>
      <p:ext uri="{BB962C8B-B14F-4D97-AF65-F5344CB8AC3E}">
        <p14:creationId xmlns:p14="http://schemas.microsoft.com/office/powerpoint/2010/main" val="167088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A significant percentage of patients with atopic dermatitis also experience comorbid conditions such as </a:t>
            </a:r>
            <a:r>
              <a:rPr lang="en-US" b="1" i="0" u="none" strike="noStrike" dirty="0">
                <a:solidFill>
                  <a:srgbClr val="000000"/>
                </a:solidFill>
                <a:effectLst/>
              </a:rPr>
              <a:t>allergic rhinitis (AR)</a:t>
            </a:r>
            <a:r>
              <a:rPr lang="en-US" b="0" i="0" u="none" strike="noStrike" dirty="0">
                <a:solidFill>
                  <a:srgbClr val="000000"/>
                </a:solidFill>
                <a:effectLst/>
              </a:rPr>
              <a:t> and </a:t>
            </a:r>
            <a:r>
              <a:rPr lang="en-US" b="1" i="0" u="none" strike="noStrike" dirty="0">
                <a:solidFill>
                  <a:srgbClr val="000000"/>
                </a:solidFill>
                <a:effectLst/>
              </a:rPr>
              <a:t>asthma</a:t>
            </a:r>
            <a:r>
              <a:rPr lang="en-US" b="0" i="0" u="none" strike="noStrike" dirty="0">
                <a:solidFill>
                  <a:srgbClr val="000000"/>
                </a:solidFill>
                <a:effectLst/>
              </a:rPr>
              <a:t>. </a:t>
            </a:r>
          </a:p>
          <a:p>
            <a:pPr algn="l">
              <a:buFont typeface="Arial" panose="020B0604020202020204" pitchFamily="34" charset="0"/>
              <a:buChar char="•"/>
            </a:pPr>
            <a:r>
              <a:rPr lang="en-US" b="1" i="0" u="none" strike="noStrike" dirty="0">
                <a:solidFill>
                  <a:srgbClr val="000000"/>
                </a:solidFill>
                <a:effectLst/>
              </a:rPr>
              <a:t>Allergic Rhinitis (AR)</a:t>
            </a:r>
            <a:r>
              <a:rPr lang="en-US" b="0" i="0" u="none" strike="noStrike" dirty="0">
                <a:solidFill>
                  <a:srgbClr val="000000"/>
                </a:solidFill>
                <a:effectLst/>
              </a:rPr>
              <a:t>: Approximately </a:t>
            </a:r>
            <a:r>
              <a:rPr lang="en-US" b="1" i="0" u="none" strike="noStrike" dirty="0">
                <a:solidFill>
                  <a:srgbClr val="000000"/>
                </a:solidFill>
                <a:effectLst/>
              </a:rPr>
              <a:t>50-80%</a:t>
            </a:r>
            <a:r>
              <a:rPr lang="en-US" b="0" i="0" u="none" strike="noStrike" dirty="0">
                <a:solidFill>
                  <a:srgbClr val="000000"/>
                </a:solidFill>
                <a:effectLst/>
              </a:rPr>
              <a:t> of patients with atopic dermatitis are reported to also have allergic rhinitis.</a:t>
            </a:r>
          </a:p>
          <a:p>
            <a:pPr algn="l">
              <a:buFont typeface="Arial" panose="020B0604020202020204" pitchFamily="34" charset="0"/>
              <a:buChar char="•"/>
            </a:pPr>
            <a:r>
              <a:rPr lang="en-US" b="1" i="0" u="none" strike="noStrike" dirty="0">
                <a:solidFill>
                  <a:srgbClr val="000000"/>
                </a:solidFill>
                <a:effectLst/>
              </a:rPr>
              <a:t>Asthma</a:t>
            </a:r>
            <a:r>
              <a:rPr lang="en-US" b="0" i="0" u="none" strike="noStrike" dirty="0">
                <a:solidFill>
                  <a:srgbClr val="000000"/>
                </a:solidFill>
                <a:effectLst/>
              </a:rPr>
              <a:t>: Around </a:t>
            </a:r>
            <a:r>
              <a:rPr lang="en-US" b="1" i="0" u="none" strike="noStrike" dirty="0">
                <a:solidFill>
                  <a:srgbClr val="000000"/>
                </a:solidFill>
                <a:effectLst/>
              </a:rPr>
              <a:t>30-50%</a:t>
            </a:r>
            <a:r>
              <a:rPr lang="en-US" b="0" i="0" u="none" strike="noStrike" dirty="0">
                <a:solidFill>
                  <a:srgbClr val="000000"/>
                </a:solidFill>
                <a:effectLst/>
              </a:rPr>
              <a:t> of atopic dermatitis patients also suffer from asthma.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AIT may treat atopic dermatitis, allergic rhinitis, and asthma.</a:t>
            </a:r>
          </a:p>
          <a:p>
            <a:endParaRPr lang="en-US" dirty="0"/>
          </a:p>
          <a:p>
            <a:r>
              <a:rPr lang="en-US" dirty="0"/>
              <a:t>Topical steroids won’t address this</a:t>
            </a:r>
          </a:p>
        </p:txBody>
      </p:sp>
      <p:sp>
        <p:nvSpPr>
          <p:cNvPr id="4" name="Slide Number Placeholder 3"/>
          <p:cNvSpPr>
            <a:spLocks noGrp="1"/>
          </p:cNvSpPr>
          <p:nvPr>
            <p:ph type="sldNum" sz="quarter" idx="5"/>
          </p:nvPr>
        </p:nvSpPr>
        <p:spPr/>
        <p:txBody>
          <a:bodyPr/>
          <a:lstStyle/>
          <a:p>
            <a:fld id="{3C8FD2CD-C048-2340-93A3-509F32A46745}" type="slidenum">
              <a:rPr lang="en-US" smtClean="0"/>
              <a:t>18</a:t>
            </a:fld>
            <a:endParaRPr lang="en-US"/>
          </a:p>
        </p:txBody>
      </p:sp>
    </p:spTree>
    <p:extLst>
      <p:ext uri="{BB962C8B-B14F-4D97-AF65-F5344CB8AC3E}">
        <p14:creationId xmlns:p14="http://schemas.microsoft.com/office/powerpoint/2010/main" val="3795800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Can AIT also modify the course of atopic dermatitis and </a:t>
            </a:r>
            <a:r>
              <a:rPr lang="en-US" sz="1800" dirty="0">
                <a:effectLst/>
                <a:latin typeface="AdvPSA88A"/>
                <a:ea typeface="Calibri" panose="020F0502020204030204" pitchFamily="34" charset="0"/>
                <a:cs typeface="Times New Roman" panose="02020603050405020304" pitchFamily="18" charset="0"/>
              </a:rPr>
              <a:t>induce long-term remission?</a:t>
            </a:r>
            <a:endParaRPr lang="en-US" b="0" i="0" u="none" strike="noStrike" dirty="0">
              <a:solidFill>
                <a:srgbClr val="282828"/>
              </a:solidFill>
              <a:effectLst/>
              <a:latin typeface="MuseoSans"/>
            </a:endParaRPr>
          </a:p>
          <a:p>
            <a:endParaRPr lang="en-US" b="0" i="0" u="none" strike="noStrike" dirty="0">
              <a:solidFill>
                <a:srgbClr val="282828"/>
              </a:solidFill>
              <a:effectLst/>
              <a:latin typeface="MuseoSans"/>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19</a:t>
            </a:fld>
            <a:endParaRPr lang="en-US"/>
          </a:p>
        </p:txBody>
      </p:sp>
    </p:spTree>
    <p:extLst>
      <p:ext uri="{BB962C8B-B14F-4D97-AF65-F5344CB8AC3E}">
        <p14:creationId xmlns:p14="http://schemas.microsoft.com/office/powerpoint/2010/main" val="228606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2</a:t>
            </a:fld>
            <a:endParaRPr lang="en-US"/>
          </a:p>
        </p:txBody>
      </p:sp>
    </p:spTree>
    <p:extLst>
      <p:ext uri="{BB962C8B-B14F-4D97-AF65-F5344CB8AC3E}">
        <p14:creationId xmlns:p14="http://schemas.microsoft.com/office/powerpoint/2010/main" val="2040937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AIT has a </a:t>
            </a:r>
            <a:r>
              <a:rPr lang="en-US" b="1" i="0" u="none" strike="noStrike" dirty="0">
                <a:solidFill>
                  <a:srgbClr val="000000"/>
                </a:solidFill>
                <a:effectLst/>
              </a:rPr>
              <a:t>preventative effect</a:t>
            </a:r>
            <a:r>
              <a:rPr lang="en-US" b="0" i="0" u="none" strike="noStrike" dirty="0">
                <a:solidFill>
                  <a:srgbClr val="000000"/>
                </a:solidFill>
                <a:effectLst/>
                <a:latin typeface="-webkit-standard"/>
              </a:rPr>
              <a:t> on the development of other atopic diseases, such as </a:t>
            </a:r>
            <a:r>
              <a:rPr lang="en-US" b="0" i="0" u="none" strike="noStrike" dirty="0">
                <a:solidFill>
                  <a:srgbClr val="000000"/>
                </a:solidFill>
                <a:effectLst/>
              </a:rPr>
              <a:t>asthma and allergic rhinitis</a:t>
            </a:r>
            <a:r>
              <a:rPr lang="en-US" b="0" i="0" u="none" strike="noStrike" dirty="0">
                <a:solidFill>
                  <a:srgbClr val="000000"/>
                </a:solidFill>
                <a:effectLst/>
                <a:latin typeface="-webkit-standard"/>
              </a:rPr>
              <a:t>, both of which frequently co-exist with eczema. </a:t>
            </a:r>
          </a:p>
          <a:p>
            <a:endParaRPr lang="en-US"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635f2c37"/>
              </a:rPr>
              <a:t>Based off a systematic review from 2017 that concluded a 3-year course of AIT signi</a:t>
            </a:r>
            <a:r>
              <a:rPr lang="en-US" sz="1800" dirty="0">
                <a:effectLst/>
                <a:latin typeface="AdvOT635f2c37+fb"/>
              </a:rPr>
              <a:t>fi</a:t>
            </a:r>
            <a:r>
              <a:rPr lang="en-US" sz="1800" dirty="0">
                <a:effectLst/>
                <a:latin typeface="AdvOT635f2c37"/>
              </a:rPr>
              <a:t>cantly reduced the risk of onset of asthma in patients with AR, with the greatest effect in children, those receiving (SCIT) or (SLIT), and for pollen AIT.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635f2c37"/>
              </a:rPr>
              <a:t> </a:t>
            </a:r>
            <a:endParaRPr lang="en-US" dirty="0"/>
          </a:p>
          <a:p>
            <a:endParaRPr lang="en-US" b="0" i="0" u="none" strike="noStrike" dirty="0">
              <a:solidFill>
                <a:srgbClr val="000000"/>
              </a:solidFill>
              <a:effectLst/>
              <a:latin typeface="-webkit-standard"/>
            </a:endParaRPr>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20</a:t>
            </a:fld>
            <a:endParaRPr lang="en-US"/>
          </a:p>
        </p:txBody>
      </p:sp>
    </p:spTree>
    <p:extLst>
      <p:ext uri="{BB962C8B-B14F-4D97-AF65-F5344CB8AC3E}">
        <p14:creationId xmlns:p14="http://schemas.microsoft.com/office/powerpoint/2010/main" val="313649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OT97231e80.B"/>
              </a:rPr>
              <a:t>Here is a diagram depicting the concept of the </a:t>
            </a:r>
            <a:r>
              <a:rPr lang="en-US" sz="1200" b="1" dirty="0">
                <a:effectLst/>
                <a:latin typeface="AdvOT97231e80.B"/>
              </a:rPr>
              <a:t>allergic march</a:t>
            </a:r>
            <a:r>
              <a:rPr lang="en-US" sz="1200" dirty="0">
                <a:effectLst/>
                <a:latin typeface="AdvOT97231e80.B"/>
              </a:rPr>
              <a:t>: atopic individuals usually start of with eczema in infancy, and can go on to develop food allergy, rhinitis, and asthma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dvOT97231e80.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OT97231e80.B"/>
              </a:rPr>
              <a:t>Not only can AIT </a:t>
            </a:r>
            <a:r>
              <a:rPr lang="en-US" sz="1200" b="1" dirty="0">
                <a:effectLst/>
                <a:latin typeface="AdvOT97231e80.B"/>
              </a:rPr>
              <a:t>prevent the development of worsening rhinitis and asthma</a:t>
            </a:r>
            <a:r>
              <a:rPr lang="en-US" sz="1200" dirty="0">
                <a:effectLst/>
                <a:latin typeface="AdvOT97231e80.B"/>
              </a:rPr>
              <a:t>, there is data that AIT may also </a:t>
            </a:r>
            <a:r>
              <a:rPr lang="en-US" sz="1200" b="1" dirty="0">
                <a:effectLst/>
                <a:latin typeface="AdvOT97231e80.B"/>
              </a:rPr>
              <a:t>prevent the development of new sensitizations. </a:t>
            </a:r>
            <a:endParaRPr lang="en-US" sz="1200" dirty="0">
              <a:effectLst/>
              <a:latin typeface="AdvOT97231e80.B"/>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webkit-standard"/>
              </a:rPr>
              <a:t>So for patients with </a:t>
            </a:r>
            <a:r>
              <a:rPr lang="en-US" b="1" i="0" u="none" strike="noStrike" dirty="0">
                <a:solidFill>
                  <a:srgbClr val="000000"/>
                </a:solidFill>
                <a:effectLst/>
                <a:latin typeface="-webkit-standard"/>
              </a:rPr>
              <a:t>atopic dermatitis and allergic sensitization</a:t>
            </a:r>
            <a:r>
              <a:rPr lang="en-US" b="0" i="0" u="none" strike="noStrike" dirty="0">
                <a:solidFill>
                  <a:srgbClr val="000000"/>
                </a:solidFill>
                <a:effectLst/>
                <a:latin typeface="-webkit-standard"/>
              </a:rPr>
              <a:t>, AIT may help prevent progression of their disease to more severe allergic manifestations.</a:t>
            </a: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21</a:t>
            </a:fld>
            <a:endParaRPr lang="en-US"/>
          </a:p>
        </p:txBody>
      </p:sp>
    </p:spTree>
    <p:extLst>
      <p:ext uri="{BB962C8B-B14F-4D97-AF65-F5344CB8AC3E}">
        <p14:creationId xmlns:p14="http://schemas.microsoft.com/office/powerpoint/2010/main" val="17692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22</a:t>
            </a:fld>
            <a:endParaRPr lang="en-US"/>
          </a:p>
        </p:txBody>
      </p:sp>
    </p:spTree>
    <p:extLst>
      <p:ext uri="{BB962C8B-B14F-4D97-AF65-F5344CB8AC3E}">
        <p14:creationId xmlns:p14="http://schemas.microsoft.com/office/powerpoint/2010/main" val="533268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dirty="0"/>
              <a:t>There is a lot of hesitancy around topical steroids.</a:t>
            </a:r>
          </a:p>
          <a:p>
            <a:pPr marL="457200" lvl="1" indent="0">
              <a:buFont typeface="Arial" panose="020B0604020202020204" pitchFamily="34" charset="0"/>
              <a:buNone/>
            </a:pPr>
            <a:r>
              <a:rPr lang="en-US" sz="1200" dirty="0"/>
              <a:t>Immunosuppressants have serious potential side effects and requires routine blood tests to monitor organ function.</a:t>
            </a:r>
          </a:p>
          <a:p>
            <a:pPr marL="457200" lvl="1" indent="0">
              <a:buFont typeface="Arial" panose="020B0604020202020204" pitchFamily="34" charset="0"/>
              <a:buNone/>
            </a:pPr>
            <a:r>
              <a:rPr lang="en-US" sz="1200" dirty="0"/>
              <a:t>Biologics</a:t>
            </a:r>
            <a:endParaRPr lang="en-US"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23</a:t>
            </a:fld>
            <a:endParaRPr lang="en-US"/>
          </a:p>
        </p:txBody>
      </p:sp>
    </p:spTree>
    <p:extLst>
      <p:ext uri="{BB962C8B-B14F-4D97-AF65-F5344CB8AC3E}">
        <p14:creationId xmlns:p14="http://schemas.microsoft.com/office/powerpoint/2010/main" val="233566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Allergen immunotherapy has been used to treat allergic diseases for over a century.</a:t>
            </a:r>
          </a:p>
          <a:p>
            <a:endParaRPr lang="en-US" dirty="0"/>
          </a:p>
          <a:p>
            <a:r>
              <a:rPr lang="en-US" dirty="0"/>
              <a:t>Based on numerous studies done over the years, we know that AIT is a safe and effective therapy.</a:t>
            </a:r>
          </a:p>
          <a:p>
            <a:endParaRPr lang="en-US" dirty="0"/>
          </a:p>
          <a:p>
            <a:r>
              <a:rPr lang="en-US" dirty="0"/>
              <a:t>AAAAI: AIT can be safely continued during pregnancy if patient is already on AIT. </a:t>
            </a:r>
          </a:p>
          <a:p>
            <a:endParaRPr lang="en-US" dirty="0"/>
          </a:p>
          <a:p>
            <a:r>
              <a:rPr lang="en-US" dirty="0"/>
              <a:t>SLIT has an even better safety profile.</a:t>
            </a:r>
          </a:p>
          <a:p>
            <a:endParaRPr lang="en-US"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24</a:t>
            </a:fld>
            <a:endParaRPr lang="en-US"/>
          </a:p>
        </p:txBody>
      </p:sp>
    </p:spTree>
    <p:extLst>
      <p:ext uri="{BB962C8B-B14F-4D97-AF65-F5344CB8AC3E}">
        <p14:creationId xmlns:p14="http://schemas.microsoft.com/office/powerpoint/2010/main" val="3791811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1F1F1F"/>
                </a:solidFill>
                <a:effectLst/>
                <a:latin typeface="Google Sans"/>
              </a:rPr>
              <a:t>Compound annual growth rate of 8.4%</a:t>
            </a:r>
          </a:p>
          <a:p>
            <a:pPr algn="l"/>
            <a:endParaRPr lang="en-US"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25</a:t>
            </a:fld>
            <a:endParaRPr lang="en-US"/>
          </a:p>
        </p:txBody>
      </p:sp>
    </p:spTree>
    <p:extLst>
      <p:ext uri="{BB962C8B-B14F-4D97-AF65-F5344CB8AC3E}">
        <p14:creationId xmlns:p14="http://schemas.microsoft.com/office/powerpoint/2010/main" val="851696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8423C"/>
                </a:solidFill>
                <a:effectLst/>
                <a:latin typeface="aktiv-grotesk"/>
              </a:rPr>
              <a:t>Cost without insurance</a:t>
            </a:r>
          </a:p>
          <a:p>
            <a:endParaRPr lang="en-US" b="0" i="0" u="none" strike="noStrike" dirty="0">
              <a:solidFill>
                <a:srgbClr val="48423C"/>
              </a:solidFill>
              <a:effectLst/>
              <a:latin typeface="aktiv-grotesk"/>
            </a:endParaRPr>
          </a:p>
          <a:p>
            <a:r>
              <a:rPr lang="en-US" b="0" i="0" u="none" strike="noStrike" dirty="0">
                <a:solidFill>
                  <a:srgbClr val="48423C"/>
                </a:solidFill>
                <a:effectLst/>
                <a:latin typeface="aktiv-grotesk"/>
              </a:rPr>
              <a:t>AIT: taken from </a:t>
            </a:r>
            <a:r>
              <a:rPr lang="en-US" b="0" i="0" u="none" strike="noStrike" dirty="0" err="1">
                <a:solidFill>
                  <a:srgbClr val="48423C"/>
                </a:solidFill>
                <a:effectLst/>
                <a:latin typeface="aktiv-grotesk"/>
              </a:rPr>
              <a:t>AllerVie</a:t>
            </a:r>
            <a:r>
              <a:rPr lang="en-US" b="0" i="0" u="none" strike="noStrike" dirty="0">
                <a:solidFill>
                  <a:srgbClr val="48423C"/>
                </a:solidFill>
                <a:effectLst/>
                <a:latin typeface="aktiv-grotesk"/>
              </a:rPr>
              <a:t> where each vial costs $600 and each injection visit costs $24-29 calculations based on needing 2 vials, generous with 6 months of q2w maintenance – subsequent years would be even cheaper as you space out injection visits.</a:t>
            </a:r>
          </a:p>
          <a:p>
            <a:endParaRPr lang="en-US" dirty="0"/>
          </a:p>
          <a:p>
            <a:r>
              <a:rPr lang="en-US" dirty="0"/>
              <a:t>Cost-friendly to patients, hopefully also profitable for the practice</a:t>
            </a:r>
          </a:p>
        </p:txBody>
      </p:sp>
      <p:sp>
        <p:nvSpPr>
          <p:cNvPr id="4" name="Slide Number Placeholder 3"/>
          <p:cNvSpPr>
            <a:spLocks noGrp="1"/>
          </p:cNvSpPr>
          <p:nvPr>
            <p:ph type="sldNum" sz="quarter" idx="5"/>
          </p:nvPr>
        </p:nvSpPr>
        <p:spPr/>
        <p:txBody>
          <a:bodyPr/>
          <a:lstStyle/>
          <a:p>
            <a:fld id="{3C8FD2CD-C048-2340-93A3-509F32A46745}" type="slidenum">
              <a:rPr lang="en-US" smtClean="0"/>
              <a:t>26</a:t>
            </a:fld>
            <a:endParaRPr lang="en-US"/>
          </a:p>
        </p:txBody>
      </p:sp>
    </p:spTree>
    <p:extLst>
      <p:ext uri="{BB962C8B-B14F-4D97-AF65-F5344CB8AC3E}">
        <p14:creationId xmlns:p14="http://schemas.microsoft.com/office/powerpoint/2010/main" val="2716176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212121"/>
                </a:solidFill>
                <a:effectLst/>
                <a:latin typeface="Cambria" panose="02040503050406030204" pitchFamily="18" charset="0"/>
              </a:rPr>
              <a:t>Retrospective chart review looking at the </a:t>
            </a:r>
            <a:r>
              <a:rPr lang="en-US" sz="1200" b="1" dirty="0"/>
              <a:t>Annual US Healthcare Costs for Adult Patients with Atopic Dermatitis</a:t>
            </a:r>
            <a:r>
              <a:rPr lang="en-US" sz="1200" dirty="0"/>
              <a:t>, Classified by Disease Severity</a:t>
            </a:r>
          </a:p>
          <a:p>
            <a:endParaRPr lang="en-US" dirty="0"/>
          </a:p>
          <a:p>
            <a:r>
              <a:rPr lang="en-US" dirty="0"/>
              <a:t>Point out the increasing healthcare cost with increasing eczema severity – </a:t>
            </a:r>
            <a:r>
              <a:rPr lang="en-US" b="1" dirty="0"/>
              <a:t>but when you break it down to see where this discrepancy comes from – its from pharmacy costs</a:t>
            </a:r>
            <a:r>
              <a:rPr lang="en-US" dirty="0"/>
              <a:t>. The inpatient costs, outpatient costs, subspecialty visits, even ED costs are relatively similar regardless of eczema severity.</a:t>
            </a:r>
          </a:p>
          <a:p>
            <a:endParaRPr lang="en-US" dirty="0"/>
          </a:p>
          <a:p>
            <a:r>
              <a:rPr lang="en-US" dirty="0"/>
              <a:t>And when you break down the pharmacy costs, </a:t>
            </a:r>
            <a:r>
              <a:rPr lang="en-US" b="1" dirty="0"/>
              <a:t>it’s the AD related pharmacy costs and AD related systemic therapies that account for most of the difference.</a:t>
            </a:r>
          </a:p>
          <a:p>
            <a:r>
              <a:rPr lang="en-US" b="1" dirty="0"/>
              <a:t>_____________________</a:t>
            </a:r>
          </a:p>
          <a:p>
            <a:endParaRPr lang="en-US" b="1" dirty="0"/>
          </a:p>
          <a:p>
            <a:r>
              <a:rPr lang="en-US" b="0" i="0" u="none" strike="noStrike" dirty="0">
                <a:solidFill>
                  <a:srgbClr val="212121"/>
                </a:solidFill>
                <a:effectLst/>
                <a:latin typeface="Cambria" panose="02040503050406030204" pitchFamily="18" charset="0"/>
              </a:rPr>
              <a:t>study identified adults aged at least 18 years who received a clinical diagnosis of AD in a dermatology electronic medical record (EMR) database between 2016 and 2018 (first record = index date), which was linked to an administrative claims database.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3C8FD2CD-C048-2340-93A3-509F32A46745}" type="slidenum">
              <a:rPr lang="en-US" smtClean="0"/>
              <a:t>27</a:t>
            </a:fld>
            <a:endParaRPr lang="en-US"/>
          </a:p>
        </p:txBody>
      </p:sp>
    </p:spTree>
    <p:extLst>
      <p:ext uri="{BB962C8B-B14F-4D97-AF65-F5344CB8AC3E}">
        <p14:creationId xmlns:p14="http://schemas.microsoft.com/office/powerpoint/2010/main" val="453556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really helpful for a select group of patients</a:t>
            </a:r>
          </a:p>
        </p:txBody>
      </p:sp>
      <p:sp>
        <p:nvSpPr>
          <p:cNvPr id="4" name="Slide Number Placeholder 3"/>
          <p:cNvSpPr>
            <a:spLocks noGrp="1"/>
          </p:cNvSpPr>
          <p:nvPr>
            <p:ph type="sldNum" sz="quarter" idx="5"/>
          </p:nvPr>
        </p:nvSpPr>
        <p:spPr/>
        <p:txBody>
          <a:bodyPr/>
          <a:lstStyle/>
          <a:p>
            <a:fld id="{3C8FD2CD-C048-2340-93A3-509F32A46745}" type="slidenum">
              <a:rPr lang="en-US" smtClean="0"/>
              <a:t>28</a:t>
            </a:fld>
            <a:endParaRPr lang="en-US"/>
          </a:p>
        </p:txBody>
      </p:sp>
    </p:spTree>
    <p:extLst>
      <p:ext uri="{BB962C8B-B14F-4D97-AF65-F5344CB8AC3E}">
        <p14:creationId xmlns:p14="http://schemas.microsoft.com/office/powerpoint/2010/main" val="2725771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2196D1"/>
              </a:solidFill>
              <a:effectLst/>
              <a:latin typeface="AdvPSA88A"/>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29</a:t>
            </a:fld>
            <a:endParaRPr lang="en-US"/>
          </a:p>
        </p:txBody>
      </p:sp>
    </p:spTree>
    <p:extLst>
      <p:ext uri="{BB962C8B-B14F-4D97-AF65-F5344CB8AC3E}">
        <p14:creationId xmlns:p14="http://schemas.microsoft.com/office/powerpoint/2010/main" val="210136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A0A0A"/>
                </a:solidFill>
                <a:effectLst/>
                <a:latin typeface="Open Sans" panose="020B0606030504020204" pitchFamily="34" charset="0"/>
              </a:rPr>
              <a:t>Globally, ~20% of children have atopic dermatitis </a:t>
            </a:r>
          </a:p>
          <a:p>
            <a:r>
              <a:rPr lang="en-US" b="0" i="0" u="none" strike="noStrike" dirty="0">
                <a:solidFill>
                  <a:srgbClr val="0A0A0A"/>
                </a:solidFill>
                <a:effectLst/>
                <a:latin typeface="Open Sans" panose="020B0606030504020204" pitchFamily="34" charset="0"/>
              </a:rPr>
              <a:t>In the United States, almost 10 million children, or 15.1% have AD </a:t>
            </a:r>
          </a:p>
          <a:p>
            <a:r>
              <a:rPr lang="en-US" b="0" i="0" u="none" strike="noStrike" dirty="0">
                <a:solidFill>
                  <a:srgbClr val="0A0A0A"/>
                </a:solidFill>
                <a:effectLst/>
                <a:latin typeface="Open Sans" panose="020B0606030504020204" pitchFamily="34" charset="0"/>
              </a:rPr>
              <a:t>16.5 million adults of adults in the United States have AD (7.3%) – so it does persistent in some cases</a:t>
            </a:r>
          </a:p>
          <a:p>
            <a:endParaRPr lang="en-US" b="0" i="0" u="none" strike="noStrike" dirty="0">
              <a:solidFill>
                <a:srgbClr val="0A0A0A"/>
              </a:solidFill>
              <a:effectLst/>
              <a:latin typeface="Open Sans" panose="020B0606030504020204" pitchFamily="34" charset="0"/>
            </a:endParaRPr>
          </a:p>
          <a:p>
            <a:r>
              <a:rPr lang="en-US" b="0" i="0" u="none" strike="noStrike" dirty="0">
                <a:solidFill>
                  <a:srgbClr val="0A0A0A"/>
                </a:solidFill>
                <a:effectLst/>
                <a:latin typeface="Open Sans" panose="020B0606030504020204" pitchFamily="34" charset="0"/>
              </a:rPr>
              <a:t>6.6 million people have moderate-severe 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PSA88A"/>
                <a:ea typeface="Calibri" panose="020F0502020204030204" pitchFamily="34" charset="0"/>
                <a:cs typeface="Times New Roman" panose="02020603050405020304" pitchFamily="18" charset="0"/>
              </a:rPr>
              <a:t>&gt;50% of people with severe AD develop comorbid conditions such as asthma</a:t>
            </a:r>
          </a:p>
          <a:p>
            <a:endParaRPr lang="en-US" b="0" i="0" u="none" strike="noStrike" dirty="0">
              <a:solidFill>
                <a:srgbClr val="0A0A0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PSA88A"/>
                <a:ea typeface="Calibri" panose="020F0502020204030204" pitchFamily="34" charset="0"/>
                <a:cs typeface="Times New Roman" panose="02020603050405020304" pitchFamily="18" charset="0"/>
              </a:rPr>
              <a:t>We know it negatively impacts quality of life (QoL), emotional health, and socialization</a:t>
            </a:r>
            <a:r>
              <a:rPr lang="en-US" dirty="0">
                <a:effectLst/>
              </a:rPr>
              <a:t> </a:t>
            </a:r>
            <a:endParaRPr lang="en-US" dirty="0"/>
          </a:p>
          <a:p>
            <a:endParaRPr lang="en-US" b="0" i="0" u="none" strike="noStrike" dirty="0">
              <a:solidFill>
                <a:srgbClr val="0A0A0A"/>
              </a:solidFill>
              <a:effectLst/>
              <a:latin typeface="Open Sans" panose="020B0606030504020204" pitchFamily="34" charset="0"/>
            </a:endParaRPr>
          </a:p>
          <a:p>
            <a:r>
              <a:rPr lang="en-US" sz="1800" dirty="0">
                <a:effectLst/>
                <a:latin typeface="AdvPSA88A"/>
                <a:ea typeface="Calibri" panose="020F0502020204030204" pitchFamily="34" charset="0"/>
                <a:cs typeface="Times New Roman" panose="02020603050405020304" pitchFamily="18" charset="0"/>
              </a:rPr>
              <a:t>Direct costs of AD in the United States are estimated to be $5.3 billion per year.</a:t>
            </a:r>
          </a:p>
          <a:p>
            <a:endParaRPr lang="en-US" sz="1800" dirty="0">
              <a:effectLst/>
              <a:latin typeface="AdvPSA88A"/>
              <a:ea typeface="Calibri" panose="020F0502020204030204" pitchFamily="34" charset="0"/>
              <a:cs typeface="Times New Roman" panose="02020603050405020304" pitchFamily="18" charset="0"/>
            </a:endParaRPr>
          </a:p>
          <a:p>
            <a:endParaRPr lang="en-US" sz="1800" dirty="0">
              <a:solidFill>
                <a:srgbClr val="2196D1"/>
              </a:solidFill>
              <a:effectLst/>
              <a:latin typeface="AdvPSA88A"/>
              <a:ea typeface="Calibri" panose="020F0502020204030204" pitchFamily="34" charset="0"/>
              <a:cs typeface="Times New Roman" panose="02020603050405020304" pitchFamily="18" charset="0"/>
            </a:endParaRPr>
          </a:p>
          <a:p>
            <a:endParaRPr lang="en-US" sz="1800" dirty="0">
              <a:solidFill>
                <a:srgbClr val="2196D1"/>
              </a:solidFill>
              <a:effectLst/>
              <a:latin typeface="AdvPSA88A"/>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3</a:t>
            </a:fld>
            <a:endParaRPr lang="en-US"/>
          </a:p>
        </p:txBody>
      </p:sp>
    </p:spTree>
    <p:extLst>
      <p:ext uri="{BB962C8B-B14F-4D97-AF65-F5344CB8AC3E}">
        <p14:creationId xmlns:p14="http://schemas.microsoft.com/office/powerpoint/2010/main" val="371728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30</a:t>
            </a:fld>
            <a:endParaRPr lang="en-US"/>
          </a:p>
        </p:txBody>
      </p:sp>
    </p:spTree>
    <p:extLst>
      <p:ext uri="{BB962C8B-B14F-4D97-AF65-F5344CB8AC3E}">
        <p14:creationId xmlns:p14="http://schemas.microsoft.com/office/powerpoint/2010/main" val="2893873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31</a:t>
            </a:fld>
            <a:endParaRPr lang="en-US"/>
          </a:p>
        </p:txBody>
      </p:sp>
    </p:spTree>
    <p:extLst>
      <p:ext uri="{BB962C8B-B14F-4D97-AF65-F5344CB8AC3E}">
        <p14:creationId xmlns:p14="http://schemas.microsoft.com/office/powerpoint/2010/main" val="3449709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32</a:t>
            </a:fld>
            <a:endParaRPr lang="en-US"/>
          </a:p>
        </p:txBody>
      </p:sp>
    </p:spTree>
    <p:extLst>
      <p:ext uri="{BB962C8B-B14F-4D97-AF65-F5344CB8AC3E}">
        <p14:creationId xmlns:p14="http://schemas.microsoft.com/office/powerpoint/2010/main" val="196077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those parents that are extremely hesitant to use any topical steroids on their child</a:t>
            </a:r>
          </a:p>
          <a:p>
            <a:endParaRPr lang="en-US" dirty="0"/>
          </a:p>
          <a:p>
            <a:r>
              <a:rPr lang="en-US" dirty="0"/>
              <a:t>Topical calcineurin inhibitors can burn and sting</a:t>
            </a:r>
          </a:p>
          <a:p>
            <a:r>
              <a:rPr lang="en-US" dirty="0"/>
              <a:t>Black box warning – I know this comes from from high doses of systemic calcineurin inhibitors in animal studies and shouldn’t be generalized to the topical form, but patients can still see this warning and freak out</a:t>
            </a:r>
          </a:p>
        </p:txBody>
      </p:sp>
      <p:sp>
        <p:nvSpPr>
          <p:cNvPr id="4" name="Slide Number Placeholder 3"/>
          <p:cNvSpPr>
            <a:spLocks noGrp="1"/>
          </p:cNvSpPr>
          <p:nvPr>
            <p:ph type="sldNum" sz="quarter" idx="5"/>
          </p:nvPr>
        </p:nvSpPr>
        <p:spPr/>
        <p:txBody>
          <a:bodyPr/>
          <a:lstStyle/>
          <a:p>
            <a:fld id="{3C8FD2CD-C048-2340-93A3-509F32A46745}" type="slidenum">
              <a:rPr lang="en-US" smtClean="0"/>
              <a:t>33</a:t>
            </a:fld>
            <a:endParaRPr lang="en-US"/>
          </a:p>
        </p:txBody>
      </p:sp>
    </p:spTree>
    <p:extLst>
      <p:ext uri="{BB962C8B-B14F-4D97-AF65-F5344CB8AC3E}">
        <p14:creationId xmlns:p14="http://schemas.microsoft.com/office/powerpoint/2010/main" val="3192033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82828"/>
                </a:solidFill>
                <a:effectLst/>
                <a:latin typeface="MuseoSans"/>
              </a:rPr>
              <a:t>Immunopathogenesis of AD involving both the innate and adaptive immune system.</a:t>
            </a:r>
          </a:p>
          <a:p>
            <a:endParaRPr lang="en-US" sz="1200" dirty="0"/>
          </a:p>
          <a:p>
            <a:r>
              <a:rPr lang="en-US" sz="1200" dirty="0"/>
              <a:t>Topical treatments Putting a band-aid on the problem instead of addressing the root cause</a:t>
            </a:r>
          </a:p>
        </p:txBody>
      </p:sp>
      <p:sp>
        <p:nvSpPr>
          <p:cNvPr id="4" name="Slide Number Placeholder 3"/>
          <p:cNvSpPr>
            <a:spLocks noGrp="1"/>
          </p:cNvSpPr>
          <p:nvPr>
            <p:ph type="sldNum" sz="quarter" idx="5"/>
          </p:nvPr>
        </p:nvSpPr>
        <p:spPr/>
        <p:txBody>
          <a:bodyPr/>
          <a:lstStyle/>
          <a:p>
            <a:fld id="{3C8FD2CD-C048-2340-93A3-509F32A46745}" type="slidenum">
              <a:rPr lang="en-US" smtClean="0"/>
              <a:t>34</a:t>
            </a:fld>
            <a:endParaRPr lang="en-US"/>
          </a:p>
        </p:txBody>
      </p:sp>
    </p:spTree>
    <p:extLst>
      <p:ext uri="{BB962C8B-B14F-4D97-AF65-F5344CB8AC3E}">
        <p14:creationId xmlns:p14="http://schemas.microsoft.com/office/powerpoint/2010/main" val="813073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URWPalladioL"/>
              </a:rPr>
              <a:t>cyclosporine, Azathioprine, Methotrexate, Mycophenolate mofetil </a:t>
            </a:r>
            <a:endParaRPr lang="en-US" dirty="0"/>
          </a:p>
          <a:p>
            <a:endParaRPr lang="en-US" sz="1200" dirty="0"/>
          </a:p>
        </p:txBody>
      </p:sp>
      <p:sp>
        <p:nvSpPr>
          <p:cNvPr id="4" name="Slide Number Placeholder 3"/>
          <p:cNvSpPr>
            <a:spLocks noGrp="1"/>
          </p:cNvSpPr>
          <p:nvPr>
            <p:ph type="sldNum" sz="quarter" idx="5"/>
          </p:nvPr>
        </p:nvSpPr>
        <p:spPr/>
        <p:txBody>
          <a:bodyPr/>
          <a:lstStyle/>
          <a:p>
            <a:fld id="{3C8FD2CD-C048-2340-93A3-509F32A46745}" type="slidenum">
              <a:rPr lang="en-US" smtClean="0"/>
              <a:t>35</a:t>
            </a:fld>
            <a:endParaRPr lang="en-US"/>
          </a:p>
        </p:txBody>
      </p:sp>
    </p:spTree>
    <p:extLst>
      <p:ext uri="{BB962C8B-B14F-4D97-AF65-F5344CB8AC3E}">
        <p14:creationId xmlns:p14="http://schemas.microsoft.com/office/powerpoint/2010/main" val="3758986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the patient hits 30 kg, their dosage of </a:t>
            </a:r>
            <a:r>
              <a:rPr lang="en-US" sz="1200" dirty="0" err="1"/>
              <a:t>dupixent</a:t>
            </a:r>
            <a:r>
              <a:rPr lang="en-US" sz="1200" dirty="0"/>
              <a:t> is every 2 weeks. </a:t>
            </a:r>
          </a:p>
          <a:p>
            <a:endParaRPr lang="en-US" sz="1200" dirty="0"/>
          </a:p>
          <a:p>
            <a:r>
              <a:rPr lang="en-US" sz="1200" dirty="0"/>
              <a:t>There is not enough long-term data to understand if some patients with AD on Dupixent will have sustained benefits if they stop the drug. Since most patients on Dupixent tend to have more severe eczema, responders are often counselled to stay on the medication indefinitely.</a:t>
            </a:r>
          </a:p>
          <a:p>
            <a:endParaRPr lang="en-US" sz="1200" dirty="0"/>
          </a:p>
          <a:p>
            <a:endParaRPr lang="en-US" sz="1200" dirty="0">
              <a:effectLst/>
            </a:endParaRPr>
          </a:p>
        </p:txBody>
      </p:sp>
      <p:sp>
        <p:nvSpPr>
          <p:cNvPr id="4" name="Slide Number Placeholder 3"/>
          <p:cNvSpPr>
            <a:spLocks noGrp="1"/>
          </p:cNvSpPr>
          <p:nvPr>
            <p:ph type="sldNum" sz="quarter" idx="5"/>
          </p:nvPr>
        </p:nvSpPr>
        <p:spPr/>
        <p:txBody>
          <a:bodyPr/>
          <a:lstStyle/>
          <a:p>
            <a:fld id="{3C8FD2CD-C048-2340-93A3-509F32A46745}" type="slidenum">
              <a:rPr lang="en-US" smtClean="0"/>
              <a:t>36</a:t>
            </a:fld>
            <a:endParaRPr lang="en-US"/>
          </a:p>
        </p:txBody>
      </p:sp>
    </p:spTree>
    <p:extLst>
      <p:ext uri="{BB962C8B-B14F-4D97-AF65-F5344CB8AC3E}">
        <p14:creationId xmlns:p14="http://schemas.microsoft.com/office/powerpoint/2010/main" val="1481196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a:t>
            </a:r>
            <a:r>
              <a:rPr lang="en-US" sz="1200" dirty="0"/>
              <a:t>serum sickness</a:t>
            </a:r>
            <a:r>
              <a:rPr lang="en-US" dirty="0"/>
              <a:t> and </a:t>
            </a:r>
            <a:r>
              <a:rPr lang="en-US" sz="1200" dirty="0"/>
              <a:t>serum sickness-like reactions</a:t>
            </a:r>
            <a:r>
              <a:rPr lang="en-US" dirty="0"/>
              <a:t> have been reported with Dupixent.</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37</a:t>
            </a:fld>
            <a:endParaRPr lang="en-US"/>
          </a:p>
        </p:txBody>
      </p:sp>
    </p:spTree>
    <p:extLst>
      <p:ext uri="{BB962C8B-B14F-4D97-AF65-F5344CB8AC3E}">
        <p14:creationId xmlns:p14="http://schemas.microsoft.com/office/powerpoint/2010/main" val="3918841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Raleway" panose="020F0502020204030204" pitchFamily="34" charset="0"/>
              </a:rPr>
              <a:t>Taken from the </a:t>
            </a:r>
            <a:r>
              <a:rPr lang="en-US" b="0" i="0" u="none" strike="noStrike" dirty="0" err="1">
                <a:effectLst/>
                <a:latin typeface="Raleway" panose="020F0502020204030204" pitchFamily="34" charset="0"/>
              </a:rPr>
              <a:t>dupi</a:t>
            </a:r>
            <a:r>
              <a:rPr lang="en-US" b="0" i="0" u="none" strike="noStrike" dirty="0">
                <a:effectLst/>
                <a:latin typeface="Raleway" panose="020F0502020204030204" pitchFamily="34" charset="0"/>
              </a:rPr>
              <a:t> website</a:t>
            </a:r>
          </a:p>
          <a:p>
            <a:endParaRPr lang="en-US" b="0" i="0" u="none" strike="noStrike" dirty="0">
              <a:effectLst/>
              <a:latin typeface="Raleway" panose="020F0502020204030204" pitchFamily="34" charset="0"/>
            </a:endParaRPr>
          </a:p>
          <a:p>
            <a:r>
              <a:rPr lang="en-US" b="0" i="0" u="none" strike="noStrike" dirty="0">
                <a:effectLst/>
                <a:latin typeface="Raleway" panose="020F0502020204030204" pitchFamily="34" charset="0"/>
              </a:rPr>
              <a:t>21-year-old man developed </a:t>
            </a:r>
            <a:r>
              <a:rPr lang="en-US" b="0" i="0" u="none" strike="noStrike" dirty="0">
                <a:effectLst/>
                <a:latin typeface="Noto Serif" panose="02020600060500020200" pitchFamily="18" charset="0"/>
              </a:rPr>
              <a:t>dupilumab-associated ocular surface disease after </a:t>
            </a:r>
            <a:r>
              <a:rPr lang="en-US" b="0" i="0" u="none" strike="noStrike" dirty="0">
                <a:effectLst/>
                <a:latin typeface="Raleway" panose="020F0502020204030204" pitchFamily="34" charset="0"/>
              </a:rPr>
              <a:t>start of dupilumab for the treatment of atopic dermatitis. Despite discontinuation of dupilumab, and aggressive management with topical and oral anti-inflammatory therapy, a corneal ulcer developed following dupilumab treatment.</a:t>
            </a:r>
          </a:p>
          <a:p>
            <a:endParaRPr lang="en-US" sz="1200" dirty="0"/>
          </a:p>
          <a:p>
            <a:br>
              <a:rPr lang="en-US" sz="1200" dirty="0"/>
            </a:b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38</a:t>
            </a:fld>
            <a:endParaRPr lang="en-US"/>
          </a:p>
        </p:txBody>
      </p:sp>
    </p:spTree>
    <p:extLst>
      <p:ext uri="{BB962C8B-B14F-4D97-AF65-F5344CB8AC3E}">
        <p14:creationId xmlns:p14="http://schemas.microsoft.com/office/powerpoint/2010/main" val="3910842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webkit-standard"/>
              </a:rPr>
              <a:t>Something that isn’t talked about a lot, probably because pharmaceutical companies aren’t too keen on investing in this research </a:t>
            </a:r>
            <a:endParaRPr lang="en-US" sz="1200" b="1"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webkit-standard"/>
              </a:rPr>
              <a:t>But IL-4 has been shown to be involved in </a:t>
            </a:r>
            <a:r>
              <a:rPr lang="en-US" b="1" i="0" u="none" strike="noStrike" dirty="0">
                <a:solidFill>
                  <a:srgbClr val="000000"/>
                </a:solidFill>
                <a:effectLst/>
                <a:latin typeface="-webkit-standard"/>
              </a:rPr>
              <a:t>synaptic modulation and neuronal network activity, </a:t>
            </a:r>
            <a:r>
              <a:rPr lang="en-US" b="0" i="0" u="none" strike="noStrike" dirty="0">
                <a:solidFill>
                  <a:srgbClr val="000000"/>
                </a:solidFill>
                <a:effectLst/>
                <a:latin typeface="-webkit-standard"/>
              </a:rPr>
              <a:t>suggesting that it plays a role in cognitive functions, particularly in learning and memory.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latin typeface="-webkit-standard"/>
              </a:rPr>
              <a:t>Can IL-4 inhibition with Dupixent negatively impact brain function? </a:t>
            </a:r>
            <a:r>
              <a:rPr lang="en-US" sz="1200" b="0" i="0" u="none" strike="noStrike" dirty="0">
                <a:solidFill>
                  <a:srgbClr val="000000"/>
                </a:solidFill>
                <a:effectLst/>
                <a:latin typeface="-webkit-standard"/>
              </a:rPr>
              <a:t>Something to think about, especially in the young children getting put on </a:t>
            </a:r>
            <a:r>
              <a:rPr lang="en-US" sz="1200" b="0" i="0" u="none" strike="noStrike" dirty="0" err="1">
                <a:solidFill>
                  <a:srgbClr val="000000"/>
                </a:solidFill>
                <a:effectLst/>
                <a:latin typeface="-webkit-standard"/>
              </a:rPr>
              <a:t>Dupi</a:t>
            </a:r>
            <a:r>
              <a:rPr lang="en-US" sz="1200" b="0" i="0" u="none" strike="noStrike" dirty="0">
                <a:solidFill>
                  <a:srgbClr val="000000"/>
                </a:solidFill>
                <a:effectLst/>
                <a:latin typeface="-webkit-standard"/>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3C8FD2CD-C048-2340-93A3-509F32A46745}" type="slidenum">
              <a:rPr lang="en-US" smtClean="0"/>
              <a:t>39</a:t>
            </a:fld>
            <a:endParaRPr lang="en-US"/>
          </a:p>
        </p:txBody>
      </p:sp>
    </p:spTree>
    <p:extLst>
      <p:ext uri="{BB962C8B-B14F-4D97-AF65-F5344CB8AC3E}">
        <p14:creationId xmlns:p14="http://schemas.microsoft.com/office/powerpoint/2010/main" val="264295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196D1"/>
                </a:solidFill>
                <a:effectLst/>
                <a:latin typeface="AdvPSA88A"/>
                <a:ea typeface="Calibri" panose="020F0502020204030204" pitchFamily="34" charset="0"/>
                <a:cs typeface="Times New Roman" panose="02020603050405020304" pitchFamily="18" charset="0"/>
              </a:rPr>
              <a:t>Secondary im-</a:t>
            </a:r>
            <a:r>
              <a:rPr lang="en-US" sz="1800" dirty="0" err="1">
                <a:solidFill>
                  <a:srgbClr val="2196D1"/>
                </a:solidFill>
                <a:effectLst/>
                <a:latin typeface="AdvPSA88A"/>
                <a:ea typeface="Calibri" panose="020F0502020204030204" pitchFamily="34" charset="0"/>
                <a:cs typeface="Times New Roman" panose="02020603050405020304" pitchFamily="18" charset="0"/>
              </a:rPr>
              <a:t>petigi</a:t>
            </a:r>
            <a:r>
              <a:rPr lang="en-US" sz="1800" dirty="0">
                <a:solidFill>
                  <a:srgbClr val="2196D1"/>
                </a:solidFill>
                <a:effectLst/>
                <a:latin typeface="AdvPSA88A"/>
                <a:ea typeface="Calibri" panose="020F0502020204030204" pitchFamily="34" charset="0"/>
                <a:cs typeface="Times New Roman" panose="02020603050405020304" pitchFamily="18" charset="0"/>
              </a:rPr>
              <a:t>-</a:t>
            </a:r>
            <a:r>
              <a:rPr lang="en-US" sz="1800" dirty="0" err="1">
                <a:solidFill>
                  <a:srgbClr val="2196D1"/>
                </a:solidFill>
                <a:effectLst/>
                <a:latin typeface="AdvPSA88A"/>
                <a:ea typeface="Calibri" panose="020F0502020204030204" pitchFamily="34" charset="0"/>
                <a:cs typeface="Times New Roman" panose="02020603050405020304" pitchFamily="18" charset="0"/>
              </a:rPr>
              <a:t>ni-zation</a:t>
            </a:r>
            <a:r>
              <a:rPr lang="en-US" sz="1800" dirty="0">
                <a:solidFill>
                  <a:srgbClr val="2196D1"/>
                </a:solidFill>
                <a:effectLst/>
                <a:latin typeface="AdvPSA88A"/>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3C8FD2CD-C048-2340-93A3-509F32A46745}" type="slidenum">
              <a:rPr lang="en-US" smtClean="0"/>
              <a:t>4</a:t>
            </a:fld>
            <a:endParaRPr lang="en-US"/>
          </a:p>
        </p:txBody>
      </p:sp>
    </p:spTree>
    <p:extLst>
      <p:ext uri="{BB962C8B-B14F-4D97-AF65-F5344CB8AC3E}">
        <p14:creationId xmlns:p14="http://schemas.microsoft.com/office/powerpoint/2010/main" val="527420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40</a:t>
            </a:fld>
            <a:endParaRPr lang="en-US"/>
          </a:p>
        </p:txBody>
      </p:sp>
    </p:spTree>
    <p:extLst>
      <p:ext uri="{BB962C8B-B14F-4D97-AF65-F5344CB8AC3E}">
        <p14:creationId xmlns:p14="http://schemas.microsoft.com/office/powerpoint/2010/main" val="2319878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/26947461/ (JACI)</a:t>
            </a:r>
          </a:p>
        </p:txBody>
      </p:sp>
      <p:sp>
        <p:nvSpPr>
          <p:cNvPr id="4" name="Slide Number Placeholder 3"/>
          <p:cNvSpPr>
            <a:spLocks noGrp="1"/>
          </p:cNvSpPr>
          <p:nvPr>
            <p:ph type="sldNum" sz="quarter" idx="5"/>
          </p:nvPr>
        </p:nvSpPr>
        <p:spPr/>
        <p:txBody>
          <a:bodyPr/>
          <a:lstStyle/>
          <a:p>
            <a:fld id="{3C8FD2CD-C048-2340-93A3-509F32A46745}" type="slidenum">
              <a:rPr lang="en-US" smtClean="0"/>
              <a:t>41</a:t>
            </a:fld>
            <a:endParaRPr lang="en-US"/>
          </a:p>
        </p:txBody>
      </p:sp>
    </p:spTree>
    <p:extLst>
      <p:ext uri="{BB962C8B-B14F-4D97-AF65-F5344CB8AC3E}">
        <p14:creationId xmlns:p14="http://schemas.microsoft.com/office/powerpoint/2010/main" val="111249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effective, safe, can be disease-modifying.</a:t>
            </a:r>
          </a:p>
          <a:p>
            <a:r>
              <a:rPr lang="en-US" sz="1200" dirty="0"/>
              <a:t>It can treat co-morbid conditions such as allergic rhinitis and asthma.</a:t>
            </a:r>
          </a:p>
          <a:p>
            <a:r>
              <a:rPr lang="en-US" sz="1200" dirty="0"/>
              <a:t>It is assessable and low cost.</a:t>
            </a:r>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5</a:t>
            </a:fld>
            <a:endParaRPr lang="en-US"/>
          </a:p>
        </p:txBody>
      </p:sp>
    </p:spTree>
    <p:extLst>
      <p:ext uri="{BB962C8B-B14F-4D97-AF65-F5344CB8AC3E}">
        <p14:creationId xmlns:p14="http://schemas.microsoft.com/office/powerpoint/2010/main" val="1010703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pathophysiology of AD is multifactorial and involves impaired epidermal barrier function, skin microbiome abnormalities, genetic factors, and environmental triggers, and immune dysregulation. </a:t>
            </a:r>
            <a:r>
              <a:rPr lang="en-US" sz="1200" b="1" dirty="0"/>
              <a:t>There are several endotypes characterized by discrete immunological and molecular mechanisms, which is </a:t>
            </a:r>
            <a:r>
              <a:rPr lang="en-US" sz="1200" b="1" dirty="0">
                <a:solidFill>
                  <a:srgbClr val="161C1C"/>
                </a:solidFill>
                <a:effectLst/>
                <a:latin typeface="AdvOT1ef757c0"/>
              </a:rPr>
              <a:t>relevant for disease treatment, which should be multimodal. I think we’re seeing a more personalized approach in AD management now.</a:t>
            </a: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4"/>
                </a:solidFill>
                <a:effectLst/>
                <a:latin typeface="AdvPSA88A"/>
                <a:ea typeface="Times New Roman" panose="02020603050405020304" pitchFamily="18" charset="0"/>
              </a:rPr>
              <a:t>AIT’s multiple anti-inflammatory, immunomodulatory, and pro-tolerogenic mechanisms including induction of IL-10 production by innate cells, epithelial repair, and modulation of the JAK-STAT pathway might explain the clinical benefits described in the previous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accent4"/>
              </a:solidFill>
              <a:effectLst/>
              <a:latin typeface="AdvPSA88A"/>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212121"/>
                </a:solidFill>
                <a:effectLst/>
                <a:latin typeface="Cambria" panose="02040503050406030204" pitchFamily="18" charset="0"/>
              </a:rPr>
              <a:t>genetic, neuroendocrine, immune, and environmental factors</a:t>
            </a:r>
            <a:endParaRPr lang="en-US" sz="1800" dirty="0">
              <a:solidFill>
                <a:schemeClr val="accent4"/>
              </a:solidFill>
              <a:effectLst/>
              <a:latin typeface="Times New Roman" panose="02020603050405020304" pitchFamily="18" charset="0"/>
              <a:ea typeface="Times New Roman" panose="02020603050405020304" pitchFamily="18" charset="0"/>
            </a:endParaRPr>
          </a:p>
          <a:p>
            <a:endParaRPr lang="en-US" dirty="0">
              <a:solidFill>
                <a:schemeClr val="accent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4"/>
                </a:solidFill>
              </a:rPr>
              <a:t>https://</a:t>
            </a:r>
            <a:r>
              <a:rPr lang="en-US" dirty="0" err="1">
                <a:solidFill>
                  <a:schemeClr val="accent4"/>
                </a:solidFill>
              </a:rPr>
              <a:t>www.frontiersin.org</a:t>
            </a:r>
            <a:r>
              <a:rPr lang="en-US" dirty="0">
                <a:solidFill>
                  <a:schemeClr val="accent4"/>
                </a:solidFill>
              </a:rPr>
              <a:t>/journals/pediatrics/articles/10.3389/fped.2022.1050560/full</a:t>
            </a:r>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6</a:t>
            </a:fld>
            <a:endParaRPr lang="en-US"/>
          </a:p>
        </p:txBody>
      </p:sp>
    </p:spTree>
    <p:extLst>
      <p:ext uri="{BB962C8B-B14F-4D97-AF65-F5344CB8AC3E}">
        <p14:creationId xmlns:p14="http://schemas.microsoft.com/office/powerpoint/2010/main" val="192503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is an opinion article published in 2022 in Frontiers in Pediatrics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We’re in t</a:t>
            </a:r>
            <a:r>
              <a:rPr lang="en-US" sz="1200" dirty="0"/>
              <a:t>he Era of Precision Medicine – such a buzzword in multiple fields </a:t>
            </a:r>
            <a:endParaRPr lang="en-US" i="0" dirty="0"/>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www.frontiersin.org</a:t>
            </a:r>
            <a:r>
              <a:rPr lang="en-US" dirty="0"/>
              <a:t>/journals/pediatrics/articles/10.3389/fped.2022.1050560/full</a:t>
            </a:r>
          </a:p>
          <a:p>
            <a:endParaRPr lang="en-US" i="0" dirty="0"/>
          </a:p>
        </p:txBody>
      </p:sp>
      <p:sp>
        <p:nvSpPr>
          <p:cNvPr id="4" name="Slide Number Placeholder 3"/>
          <p:cNvSpPr>
            <a:spLocks noGrp="1"/>
          </p:cNvSpPr>
          <p:nvPr>
            <p:ph type="sldNum" sz="quarter" idx="5"/>
          </p:nvPr>
        </p:nvSpPr>
        <p:spPr/>
        <p:txBody>
          <a:bodyPr/>
          <a:lstStyle/>
          <a:p>
            <a:fld id="{3C8FD2CD-C048-2340-93A3-509F32A46745}" type="slidenum">
              <a:rPr lang="en-US" smtClean="0"/>
              <a:t>7</a:t>
            </a:fld>
            <a:endParaRPr lang="en-US"/>
          </a:p>
        </p:txBody>
      </p:sp>
    </p:spTree>
    <p:extLst>
      <p:ext uri="{BB962C8B-B14F-4D97-AF65-F5344CB8AC3E}">
        <p14:creationId xmlns:p14="http://schemas.microsoft.com/office/powerpoint/2010/main" val="96199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Updated 2023 Atopic Dermatitis Practice Parameter guidelines, which </a:t>
            </a:r>
            <a:r>
              <a:rPr lang="en-US" b="1" dirty="0"/>
              <a:t>recommends ADDING allergen immunotherapy </a:t>
            </a:r>
            <a:r>
              <a:rPr lang="en-US" dirty="0"/>
              <a:t>for moderate and severe eczema that is refractory, intolerant, or unable to use mid potency topical treatments with </a:t>
            </a:r>
            <a:r>
              <a:rPr lang="en-US" b="1" dirty="0"/>
              <a:t>moderate certainty evidence</a:t>
            </a:r>
          </a:p>
          <a:p>
            <a:endParaRPr lang="en-US" dirty="0"/>
          </a:p>
          <a:p>
            <a:r>
              <a:rPr lang="en-US" dirty="0"/>
              <a:t>Moderate certainty of evidence taken from a systematic review by </a:t>
            </a:r>
            <a:r>
              <a:rPr lang="en-US" dirty="0" err="1"/>
              <a:t>Yepes</a:t>
            </a:r>
            <a:r>
              <a:rPr lang="en-US" dirty="0"/>
              <a:t>-Nunez and Chu – next slide</a:t>
            </a:r>
          </a:p>
        </p:txBody>
      </p:sp>
      <p:sp>
        <p:nvSpPr>
          <p:cNvPr id="4" name="Slide Number Placeholder 3"/>
          <p:cNvSpPr>
            <a:spLocks noGrp="1"/>
          </p:cNvSpPr>
          <p:nvPr>
            <p:ph type="sldNum" sz="quarter" idx="5"/>
          </p:nvPr>
        </p:nvSpPr>
        <p:spPr/>
        <p:txBody>
          <a:bodyPr/>
          <a:lstStyle/>
          <a:p>
            <a:fld id="{3C8FD2CD-C048-2340-93A3-509F32A46745}" type="slidenum">
              <a:rPr lang="en-US" smtClean="0"/>
              <a:t>8</a:t>
            </a:fld>
            <a:endParaRPr lang="en-US"/>
          </a:p>
        </p:txBody>
      </p:sp>
    </p:spTree>
    <p:extLst>
      <p:ext uri="{BB962C8B-B14F-4D97-AF65-F5344CB8AC3E}">
        <p14:creationId xmlns:p14="http://schemas.microsoft.com/office/powerpoint/2010/main" val="191989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505050"/>
                </a:solidFill>
                <a:effectLst/>
                <a:latin typeface="Helvetica" pitchFamily="2" charset="0"/>
              </a:rPr>
              <a:t>This was published in JACI in 2023 – it is a systemic review and meta-analysis of allergen immunotherapy for Atopic dermatitis </a:t>
            </a:r>
          </a:p>
          <a:p>
            <a:endParaRPr lang="en-US" b="1" i="0" u="none" strike="noStrike" dirty="0">
              <a:solidFill>
                <a:srgbClr val="50505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505050"/>
                </a:solidFill>
                <a:effectLst/>
                <a:latin typeface="Helvetica" pitchFamily="2" charset="0"/>
              </a:rPr>
              <a:t>Included 23 randomized controlled trials from 13 countries comparing SCIT, SLIT, and/or no AIT/placebo on top of </a:t>
            </a:r>
            <a:r>
              <a:rPr lang="en-US" sz="1800" b="0" dirty="0">
                <a:effectLst/>
                <a:latin typeface="AdvPSA88A"/>
              </a:rPr>
              <a:t>standard care with topical treatments and found that AIT </a:t>
            </a:r>
            <a:r>
              <a:rPr lang="en-US" sz="1800" b="0" dirty="0" err="1">
                <a:effectLst/>
                <a:latin typeface="AdvPSA88A"/>
              </a:rPr>
              <a:t>imprnoved</a:t>
            </a:r>
            <a:r>
              <a:rPr lang="en-US" sz="1800" b="0" dirty="0">
                <a:effectLst/>
                <a:latin typeface="AdvPSA88A"/>
              </a:rPr>
              <a:t> SCORAD (severity </a:t>
            </a:r>
            <a:r>
              <a:rPr lang="en-US" sz="2800" b="0" i="0" dirty="0">
                <a:solidFill>
                  <a:srgbClr val="4D5156"/>
                </a:solidFill>
                <a:effectLst/>
                <a:latin typeface="Roboto" panose="02000000000000000000" pitchFamily="2" charset="0"/>
              </a:rPr>
              <a:t>of atopic dermatitis)</a:t>
            </a:r>
            <a:r>
              <a:rPr lang="en-US" sz="1800" b="0" dirty="0">
                <a:effectLst/>
                <a:latin typeface="AdvPSA88A"/>
              </a:rPr>
              <a:t> and QOL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50505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dvPSA88A"/>
              </a:rPr>
              <a:t>Improved SCORAD defined as </a:t>
            </a:r>
            <a:r>
              <a:rPr lang="en-US" sz="1800" b="1" dirty="0">
                <a:effectLst/>
                <a:latin typeface="AdvPSA88A"/>
              </a:rPr>
              <a:t>a 50% reduction from baseline </a:t>
            </a:r>
            <a:r>
              <a:rPr lang="en-US" sz="1800" dirty="0">
                <a:effectLst/>
                <a:latin typeface="AdvPSA88A"/>
              </a:rPr>
              <a:t>in Clinician-reported severity (SCORAD and EASI prioritized over investigator global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PSA88A"/>
              </a:rPr>
              <a:t>patient-reported severity (</a:t>
            </a:r>
            <a:r>
              <a:rPr lang="en-US" sz="1800" dirty="0" err="1">
                <a:effectLst/>
                <a:latin typeface="AdvPSA88A"/>
              </a:rPr>
              <a:t>eg</a:t>
            </a:r>
            <a:r>
              <a:rPr lang="en-US" sz="1800" dirty="0">
                <a:effectLst/>
                <a:latin typeface="AdvPSA88A"/>
              </a:rPr>
              <a:t>, patient-oriented eczema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PSA88B"/>
              </a:rPr>
              <a:t>QoL defined </a:t>
            </a:r>
            <a:r>
              <a:rPr lang="en-US" sz="1800" b="1" dirty="0">
                <a:effectLst/>
                <a:latin typeface="AdvPSA88B"/>
              </a:rPr>
              <a:t>as an improvement in Dermatology Life Quality Index by 4 points or more </a:t>
            </a:r>
            <a:endParaRPr lang="en-US" sz="1800" b="1" dirty="0">
              <a:effectLst/>
              <a:latin typeface="AdvPSA88A"/>
            </a:endParaRPr>
          </a:p>
          <a:p>
            <a:endParaRPr lang="en-US" dirty="0"/>
          </a:p>
          <a:p>
            <a:endParaRPr lang="en-US" dirty="0"/>
          </a:p>
        </p:txBody>
      </p:sp>
      <p:sp>
        <p:nvSpPr>
          <p:cNvPr id="4" name="Slide Number Placeholder 3"/>
          <p:cNvSpPr>
            <a:spLocks noGrp="1"/>
          </p:cNvSpPr>
          <p:nvPr>
            <p:ph type="sldNum" sz="quarter" idx="5"/>
          </p:nvPr>
        </p:nvSpPr>
        <p:spPr/>
        <p:txBody>
          <a:bodyPr/>
          <a:lstStyle/>
          <a:p>
            <a:fld id="{3C8FD2CD-C048-2340-93A3-509F32A46745}" type="slidenum">
              <a:rPr lang="en-US" smtClean="0"/>
              <a:t>9</a:t>
            </a:fld>
            <a:endParaRPr lang="en-US"/>
          </a:p>
        </p:txBody>
      </p:sp>
    </p:spTree>
    <p:extLst>
      <p:ext uri="{BB962C8B-B14F-4D97-AF65-F5344CB8AC3E}">
        <p14:creationId xmlns:p14="http://schemas.microsoft.com/office/powerpoint/2010/main" val="59684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26753D-60C6-BE46-AA69-D84660FAB37C}"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226965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6753D-60C6-BE46-AA69-D84660FAB37C}"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13488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6753D-60C6-BE46-AA69-D84660FAB37C}"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210724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6753D-60C6-BE46-AA69-D84660FAB37C}"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402131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6753D-60C6-BE46-AA69-D84660FAB37C}" type="datetimeFigureOut">
              <a:rPr lang="en-US" smtClean="0"/>
              <a:t>10/15/24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86447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26753D-60C6-BE46-AA69-D84660FAB37C}"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108892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26753D-60C6-BE46-AA69-D84660FAB37C}" type="datetimeFigureOut">
              <a:rPr lang="en-US" smtClean="0"/>
              <a:t>10/15/24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344529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26753D-60C6-BE46-AA69-D84660FAB37C}" type="datetimeFigureOut">
              <a:rPr lang="en-US" smtClean="0"/>
              <a:t>10/15/24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149127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6753D-60C6-BE46-AA69-D84660FAB37C}" type="datetimeFigureOut">
              <a:rPr lang="en-US" smtClean="0"/>
              <a:t>10/15/24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42146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6753D-60C6-BE46-AA69-D84660FAB37C}"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39507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6753D-60C6-BE46-AA69-D84660FAB37C}" type="datetimeFigureOut">
              <a:rPr lang="en-US" smtClean="0"/>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EE879-ED75-5340-8085-9CD53734C776}" type="slidenum">
              <a:rPr lang="en-US" smtClean="0"/>
              <a:t>‹#›</a:t>
            </a:fld>
            <a:endParaRPr lang="en-US"/>
          </a:p>
        </p:txBody>
      </p:sp>
    </p:spTree>
    <p:extLst>
      <p:ext uri="{BB962C8B-B14F-4D97-AF65-F5344CB8AC3E}">
        <p14:creationId xmlns:p14="http://schemas.microsoft.com/office/powerpoint/2010/main" val="422278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6753D-60C6-BE46-AA69-D84660FAB37C}" type="datetimeFigureOut">
              <a:rPr lang="en-US" smtClean="0"/>
              <a:t>10/15/24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EE879-ED75-5340-8085-9CD53734C776}" type="slidenum">
              <a:rPr lang="en-US" smtClean="0"/>
              <a:t>‹#›</a:t>
            </a:fld>
            <a:endParaRPr lang="en-US"/>
          </a:p>
        </p:txBody>
      </p:sp>
    </p:spTree>
    <p:extLst>
      <p:ext uri="{BB962C8B-B14F-4D97-AF65-F5344CB8AC3E}">
        <p14:creationId xmlns:p14="http://schemas.microsoft.com/office/powerpoint/2010/main" val="27460976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ncbi.nlm.nih.gov/books/NBK53919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oi.org/10.3390/ijms2108286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qr code on a phone screen&#10;&#10;Description automatically generated">
            <a:extLst>
              <a:ext uri="{FF2B5EF4-FFF2-40B4-BE49-F238E27FC236}">
                <a16:creationId xmlns:a16="http://schemas.microsoft.com/office/drawing/2014/main" id="{7CC37C52-529F-C1FC-6857-EBD2E9107100}"/>
              </a:ext>
            </a:extLst>
          </p:cNvPr>
          <p:cNvPicPr>
            <a:picLocks noChangeAspect="1"/>
          </p:cNvPicPr>
          <p:nvPr/>
        </p:nvPicPr>
        <p:blipFill>
          <a:blip r:embed="rId3"/>
          <a:srcRect t="7104" b="2913"/>
          <a:stretch/>
        </p:blipFill>
        <p:spPr>
          <a:xfrm>
            <a:off x="20" y="1282"/>
            <a:ext cx="12191980" cy="6856718"/>
          </a:xfrm>
          <a:prstGeom prst="rect">
            <a:avLst/>
          </a:prstGeom>
        </p:spPr>
      </p:pic>
    </p:spTree>
    <p:extLst>
      <p:ext uri="{BB962C8B-B14F-4D97-AF65-F5344CB8AC3E}">
        <p14:creationId xmlns:p14="http://schemas.microsoft.com/office/powerpoint/2010/main" val="416309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9" name="TextShape 2">
            <a:extLst>
              <a:ext uri="{FF2B5EF4-FFF2-40B4-BE49-F238E27FC236}">
                <a16:creationId xmlns:a16="http://schemas.microsoft.com/office/drawing/2014/main" id="{7DA49E75-87C7-06A4-CECF-8ADD6D573399}"/>
              </a:ext>
            </a:extLst>
          </p:cNvPr>
          <p:cNvSpPr txBox="1"/>
          <p:nvPr/>
        </p:nvSpPr>
        <p:spPr>
          <a:xfrm>
            <a:off x="277813" y="6375665"/>
            <a:ext cx="8254800" cy="193402"/>
          </a:xfrm>
          <a:prstGeom prst="rect">
            <a:avLst/>
          </a:prstGeom>
          <a:noFill/>
          <a:ln>
            <a:noFill/>
          </a:ln>
        </p:spPr>
        <p:txBody>
          <a:bodyPr lIns="90000" tIns="45000" rIns="90000" bIns="45000"/>
          <a:lstStyle/>
          <a:p>
            <a:r>
              <a:rPr lang="en-US" sz="1400" b="0" i="1" strike="noStrike" spc="-1" dirty="0">
                <a:solidFill>
                  <a:srgbClr val="FFFFFF"/>
                </a:solidFill>
                <a:latin typeface="+mj-lt"/>
              </a:rPr>
              <a:t>Journal of Allergy and Clinical Immunology</a:t>
            </a:r>
            <a:r>
              <a:rPr lang="en-US" sz="1400" b="0" strike="noStrike" spc="-1" dirty="0">
                <a:solidFill>
                  <a:srgbClr val="FFFFFF"/>
                </a:solidFill>
                <a:latin typeface="+mj-lt"/>
              </a:rPr>
              <a:t> 2023 151147-158 DOI: (10.1016/j.jaci.2022.09.020) </a:t>
            </a:r>
          </a:p>
        </p:txBody>
      </p:sp>
      <p:pic>
        <p:nvPicPr>
          <p:cNvPr id="7" name="Picture 6">
            <a:extLst>
              <a:ext uri="{FF2B5EF4-FFF2-40B4-BE49-F238E27FC236}">
                <a16:creationId xmlns:a16="http://schemas.microsoft.com/office/drawing/2014/main" id="{B16CB384-E0C1-5DF5-4264-48AA61765D5B}"/>
              </a:ext>
            </a:extLst>
          </p:cNvPr>
          <p:cNvPicPr>
            <a:picLocks noChangeAspect="1"/>
          </p:cNvPicPr>
          <p:nvPr/>
        </p:nvPicPr>
        <p:blipFill rotWithShape="1">
          <a:blip r:embed="rId4"/>
          <a:srcRect b="541"/>
          <a:stretch/>
        </p:blipFill>
        <p:spPr>
          <a:xfrm>
            <a:off x="1025802" y="1556701"/>
            <a:ext cx="10147939" cy="4119820"/>
          </a:xfrm>
          <a:prstGeom prst="rect">
            <a:avLst/>
          </a:prstGeom>
        </p:spPr>
      </p:pic>
      <p:sp>
        <p:nvSpPr>
          <p:cNvPr id="8" name="Frame 7">
            <a:extLst>
              <a:ext uri="{FF2B5EF4-FFF2-40B4-BE49-F238E27FC236}">
                <a16:creationId xmlns:a16="http://schemas.microsoft.com/office/drawing/2014/main" id="{4D2C5EA4-9607-A6A7-4A88-39F4405A9E98}"/>
              </a:ext>
            </a:extLst>
          </p:cNvPr>
          <p:cNvSpPr/>
          <p:nvPr/>
        </p:nvSpPr>
        <p:spPr>
          <a:xfrm>
            <a:off x="5017866" y="2014813"/>
            <a:ext cx="4901784" cy="3661707"/>
          </a:xfrm>
          <a:prstGeom prst="frame">
            <a:avLst>
              <a:gd name="adj1" fmla="val 1836"/>
            </a:avLst>
          </a:prstGeom>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B9E3AF4C-B8C6-B93F-E656-A7EF0E02BCCD}"/>
              </a:ext>
            </a:extLst>
          </p:cNvPr>
          <p:cNvSpPr txBox="1"/>
          <p:nvPr/>
        </p:nvSpPr>
        <p:spPr>
          <a:xfrm>
            <a:off x="482971" y="485492"/>
            <a:ext cx="11226058" cy="646331"/>
          </a:xfrm>
          <a:prstGeom prst="rect">
            <a:avLst/>
          </a:prstGeom>
          <a:noFill/>
        </p:spPr>
        <p:txBody>
          <a:bodyPr wrap="square" rtlCol="0">
            <a:spAutoFit/>
          </a:bodyPr>
          <a:lstStyle/>
          <a:p>
            <a:pPr algn="ctr"/>
            <a:r>
              <a:rPr lang="en-US" sz="3600" dirty="0">
                <a:latin typeface="+mj-lt"/>
              </a:rPr>
              <a:t>Both SCORAD and AD-QoL Improved with AIT</a:t>
            </a:r>
          </a:p>
        </p:txBody>
      </p:sp>
    </p:spTree>
    <p:extLst>
      <p:ext uri="{BB962C8B-B14F-4D97-AF65-F5344CB8AC3E}">
        <p14:creationId xmlns:p14="http://schemas.microsoft.com/office/powerpoint/2010/main" val="15717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9" name="TextShape 2">
            <a:extLst>
              <a:ext uri="{FF2B5EF4-FFF2-40B4-BE49-F238E27FC236}">
                <a16:creationId xmlns:a16="http://schemas.microsoft.com/office/drawing/2014/main" id="{7DA49E75-87C7-06A4-CECF-8ADD6D573399}"/>
              </a:ext>
            </a:extLst>
          </p:cNvPr>
          <p:cNvSpPr txBox="1"/>
          <p:nvPr/>
        </p:nvSpPr>
        <p:spPr>
          <a:xfrm>
            <a:off x="277813" y="6375665"/>
            <a:ext cx="8254800" cy="193402"/>
          </a:xfrm>
          <a:prstGeom prst="rect">
            <a:avLst/>
          </a:prstGeom>
          <a:noFill/>
          <a:ln>
            <a:noFill/>
          </a:ln>
        </p:spPr>
        <p:txBody>
          <a:bodyPr lIns="90000" tIns="45000" rIns="90000" bIns="45000"/>
          <a:lstStyle/>
          <a:p>
            <a:r>
              <a:rPr lang="en-US" sz="1400" b="0" i="1" strike="noStrike" spc="-1" dirty="0">
                <a:solidFill>
                  <a:srgbClr val="FFFFFF"/>
                </a:solidFill>
                <a:latin typeface="+mj-lt"/>
              </a:rPr>
              <a:t>Journal of Allergy and Clinical Immunology</a:t>
            </a:r>
            <a:r>
              <a:rPr lang="en-US" sz="1400" b="0" strike="noStrike" spc="-1" dirty="0">
                <a:solidFill>
                  <a:srgbClr val="FFFFFF"/>
                </a:solidFill>
                <a:latin typeface="+mj-lt"/>
              </a:rPr>
              <a:t> 2023 151147-158 DOI: (10.1016/j.jaci.2022.09.020) </a:t>
            </a:r>
          </a:p>
        </p:txBody>
      </p:sp>
      <p:pic>
        <p:nvPicPr>
          <p:cNvPr id="2" name="Picture 1">
            <a:extLst>
              <a:ext uri="{FF2B5EF4-FFF2-40B4-BE49-F238E27FC236}">
                <a16:creationId xmlns:a16="http://schemas.microsoft.com/office/drawing/2014/main" id="{A72D6628-C39F-6E9A-36B8-10D9A0DF95CE}"/>
              </a:ext>
            </a:extLst>
          </p:cNvPr>
          <p:cNvPicPr>
            <a:picLocks noChangeAspect="1"/>
          </p:cNvPicPr>
          <p:nvPr/>
        </p:nvPicPr>
        <p:blipFill>
          <a:blip r:embed="rId4"/>
          <a:stretch>
            <a:fillRect/>
          </a:stretch>
        </p:blipFill>
        <p:spPr>
          <a:xfrm>
            <a:off x="5372099" y="461516"/>
            <a:ext cx="6010065" cy="5329679"/>
          </a:xfrm>
          <a:prstGeom prst="rect">
            <a:avLst/>
          </a:prstGeom>
        </p:spPr>
      </p:pic>
      <p:sp>
        <p:nvSpPr>
          <p:cNvPr id="3" name="TextBox 2">
            <a:extLst>
              <a:ext uri="{FF2B5EF4-FFF2-40B4-BE49-F238E27FC236}">
                <a16:creationId xmlns:a16="http://schemas.microsoft.com/office/drawing/2014/main" id="{74D44ADC-148E-3408-AAA6-AF6F95AB2B74}"/>
              </a:ext>
            </a:extLst>
          </p:cNvPr>
          <p:cNvSpPr txBox="1"/>
          <p:nvPr/>
        </p:nvSpPr>
        <p:spPr>
          <a:xfrm>
            <a:off x="809836" y="1972193"/>
            <a:ext cx="4028865" cy="2308324"/>
          </a:xfrm>
          <a:prstGeom prst="rect">
            <a:avLst/>
          </a:prstGeom>
          <a:noFill/>
        </p:spPr>
        <p:txBody>
          <a:bodyPr wrap="square" rtlCol="0">
            <a:spAutoFit/>
          </a:bodyPr>
          <a:lstStyle/>
          <a:p>
            <a:r>
              <a:rPr lang="en-US" sz="3600" dirty="0"/>
              <a:t>Both SCIT and SLIT Demonstrated a Positive Impact on Eczema Severity</a:t>
            </a:r>
          </a:p>
        </p:txBody>
      </p:sp>
    </p:spTree>
    <p:extLst>
      <p:ext uri="{BB962C8B-B14F-4D97-AF65-F5344CB8AC3E}">
        <p14:creationId xmlns:p14="http://schemas.microsoft.com/office/powerpoint/2010/main" val="247542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9" name="TextShape 2">
            <a:extLst>
              <a:ext uri="{FF2B5EF4-FFF2-40B4-BE49-F238E27FC236}">
                <a16:creationId xmlns:a16="http://schemas.microsoft.com/office/drawing/2014/main" id="{7DA49E75-87C7-06A4-CECF-8ADD6D573399}"/>
              </a:ext>
            </a:extLst>
          </p:cNvPr>
          <p:cNvSpPr txBox="1"/>
          <p:nvPr/>
        </p:nvSpPr>
        <p:spPr>
          <a:xfrm>
            <a:off x="277813" y="6375665"/>
            <a:ext cx="8254800" cy="193402"/>
          </a:xfrm>
          <a:prstGeom prst="rect">
            <a:avLst/>
          </a:prstGeom>
          <a:noFill/>
          <a:ln>
            <a:noFill/>
          </a:ln>
        </p:spPr>
        <p:txBody>
          <a:bodyPr lIns="90000" tIns="45000" rIns="90000" bIns="45000"/>
          <a:lstStyle/>
          <a:p>
            <a:r>
              <a:rPr lang="en-US" sz="1400" b="0" i="1" strike="noStrike" spc="-1" dirty="0">
                <a:solidFill>
                  <a:srgbClr val="FFFFFF"/>
                </a:solidFill>
                <a:latin typeface="+mj-lt"/>
              </a:rPr>
              <a:t>Journal of Allergy and Clinical Immunology</a:t>
            </a:r>
            <a:r>
              <a:rPr lang="en-US" sz="1400" b="0" strike="noStrike" spc="-1" dirty="0">
                <a:solidFill>
                  <a:srgbClr val="FFFFFF"/>
                </a:solidFill>
                <a:latin typeface="+mj-lt"/>
              </a:rPr>
              <a:t> 2023 151147-158 DOI: (10.1016/j.jaci.2022.09.020) </a:t>
            </a:r>
          </a:p>
        </p:txBody>
      </p:sp>
      <p:pic>
        <p:nvPicPr>
          <p:cNvPr id="3" name="Picture 2">
            <a:extLst>
              <a:ext uri="{FF2B5EF4-FFF2-40B4-BE49-F238E27FC236}">
                <a16:creationId xmlns:a16="http://schemas.microsoft.com/office/drawing/2014/main" id="{E8885CD2-EA98-C63B-AD5A-2B2BD5CEEA6F}"/>
              </a:ext>
            </a:extLst>
          </p:cNvPr>
          <p:cNvPicPr>
            <a:picLocks noChangeAspect="1"/>
          </p:cNvPicPr>
          <p:nvPr/>
        </p:nvPicPr>
        <p:blipFill>
          <a:blip r:embed="rId4"/>
          <a:stretch>
            <a:fillRect/>
          </a:stretch>
        </p:blipFill>
        <p:spPr>
          <a:xfrm>
            <a:off x="4610100" y="607919"/>
            <a:ext cx="7119096" cy="5136324"/>
          </a:xfrm>
          <a:prstGeom prst="rect">
            <a:avLst/>
          </a:prstGeom>
        </p:spPr>
      </p:pic>
      <p:sp>
        <p:nvSpPr>
          <p:cNvPr id="5" name="TextBox 4">
            <a:extLst>
              <a:ext uri="{FF2B5EF4-FFF2-40B4-BE49-F238E27FC236}">
                <a16:creationId xmlns:a16="http://schemas.microsoft.com/office/drawing/2014/main" id="{B047102A-715F-6B6E-D40E-88D1B5F53B95}"/>
              </a:ext>
            </a:extLst>
          </p:cNvPr>
          <p:cNvSpPr txBox="1"/>
          <p:nvPr/>
        </p:nvSpPr>
        <p:spPr>
          <a:xfrm>
            <a:off x="462804" y="1722691"/>
            <a:ext cx="3709146" cy="3046988"/>
          </a:xfrm>
          <a:prstGeom prst="rect">
            <a:avLst/>
          </a:prstGeom>
          <a:noFill/>
        </p:spPr>
        <p:txBody>
          <a:bodyPr wrap="square" rtlCol="0">
            <a:spAutoFit/>
          </a:bodyPr>
          <a:lstStyle/>
          <a:p>
            <a:r>
              <a:rPr lang="en-US" sz="3200" dirty="0"/>
              <a:t>Both SCIT and SLIT Demonstrated a Positive Impact on Eczema-Related Dermatology Life Quality Index (DLQI)</a:t>
            </a:r>
          </a:p>
        </p:txBody>
      </p:sp>
    </p:spTree>
    <p:extLst>
      <p:ext uri="{BB962C8B-B14F-4D97-AF65-F5344CB8AC3E}">
        <p14:creationId xmlns:p14="http://schemas.microsoft.com/office/powerpoint/2010/main" val="270895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 name="Picture 4">
            <a:extLst>
              <a:ext uri="{FF2B5EF4-FFF2-40B4-BE49-F238E27FC236}">
                <a16:creationId xmlns:a16="http://schemas.microsoft.com/office/drawing/2014/main" id="{0683F8D6-11B0-6DC2-C712-0D35408D3EAD}"/>
              </a:ext>
            </a:extLst>
          </p:cNvPr>
          <p:cNvPicPr>
            <a:picLocks noChangeAspect="1"/>
          </p:cNvPicPr>
          <p:nvPr/>
        </p:nvPicPr>
        <p:blipFill>
          <a:blip r:embed="rId4"/>
          <a:stretch>
            <a:fillRect/>
          </a:stretch>
        </p:blipFill>
        <p:spPr>
          <a:xfrm>
            <a:off x="983200" y="1903315"/>
            <a:ext cx="10242858" cy="3051369"/>
          </a:xfrm>
          <a:prstGeom prst="rect">
            <a:avLst/>
          </a:prstGeom>
        </p:spPr>
      </p:pic>
      <p:sp>
        <p:nvSpPr>
          <p:cNvPr id="3" name="TextBox 2">
            <a:extLst>
              <a:ext uri="{FF2B5EF4-FFF2-40B4-BE49-F238E27FC236}">
                <a16:creationId xmlns:a16="http://schemas.microsoft.com/office/drawing/2014/main" id="{081C33CE-543E-E0F1-4803-F3D9B97E1582}"/>
              </a:ext>
            </a:extLst>
          </p:cNvPr>
          <p:cNvSpPr txBox="1"/>
          <p:nvPr/>
        </p:nvSpPr>
        <p:spPr>
          <a:xfrm>
            <a:off x="277813" y="6365542"/>
            <a:ext cx="9621801" cy="369332"/>
          </a:xfrm>
          <a:prstGeom prst="rect">
            <a:avLst/>
          </a:prstGeom>
          <a:noFill/>
        </p:spPr>
        <p:txBody>
          <a:bodyPr wrap="none" rtlCol="0">
            <a:spAutoFit/>
          </a:bodyPr>
          <a:lstStyle/>
          <a:p>
            <a:r>
              <a:rPr lang="en-US" dirty="0"/>
              <a:t>Bei-</a:t>
            </a:r>
            <a:r>
              <a:rPr lang="en-US" dirty="0" err="1"/>
              <a:t>Cyuan</a:t>
            </a:r>
            <a:r>
              <a:rPr lang="en-US" dirty="0"/>
              <a:t> Guo et al., International Journal of Molecular Sciences (2024) </a:t>
            </a:r>
            <a:r>
              <a:rPr lang="en-US" dirty="0" err="1"/>
              <a:t>doi.org</a:t>
            </a:r>
            <a:r>
              <a:rPr lang="en-US" dirty="0"/>
              <a:t>/10.3390/ijms25021316 </a:t>
            </a:r>
          </a:p>
        </p:txBody>
      </p:sp>
      <p:sp>
        <p:nvSpPr>
          <p:cNvPr id="2" name="TextBox 1">
            <a:extLst>
              <a:ext uri="{FF2B5EF4-FFF2-40B4-BE49-F238E27FC236}">
                <a16:creationId xmlns:a16="http://schemas.microsoft.com/office/drawing/2014/main" id="{D60BE39A-37E3-A420-AEF5-6626C352D15C}"/>
              </a:ext>
            </a:extLst>
          </p:cNvPr>
          <p:cNvSpPr txBox="1"/>
          <p:nvPr/>
        </p:nvSpPr>
        <p:spPr>
          <a:xfrm>
            <a:off x="491600" y="662788"/>
            <a:ext cx="11226058" cy="615553"/>
          </a:xfrm>
          <a:prstGeom prst="rect">
            <a:avLst/>
          </a:prstGeom>
          <a:noFill/>
        </p:spPr>
        <p:txBody>
          <a:bodyPr wrap="square" rtlCol="0">
            <a:spAutoFit/>
          </a:bodyPr>
          <a:lstStyle/>
          <a:p>
            <a:pPr algn="ctr"/>
            <a:r>
              <a:rPr lang="en-US" sz="3400" dirty="0">
                <a:latin typeface="+mj-lt"/>
              </a:rPr>
              <a:t>AIT Shows Promising Outcomes in Reducing the Severity of AD</a:t>
            </a:r>
          </a:p>
        </p:txBody>
      </p:sp>
    </p:spTree>
    <p:extLst>
      <p:ext uri="{BB962C8B-B14F-4D97-AF65-F5344CB8AC3E}">
        <p14:creationId xmlns:p14="http://schemas.microsoft.com/office/powerpoint/2010/main" val="105656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7" name="Picture 6">
            <a:extLst>
              <a:ext uri="{FF2B5EF4-FFF2-40B4-BE49-F238E27FC236}">
                <a16:creationId xmlns:a16="http://schemas.microsoft.com/office/drawing/2014/main" id="{34EA5D16-FBE2-2806-179B-343AEDEB8065}"/>
              </a:ext>
            </a:extLst>
          </p:cNvPr>
          <p:cNvPicPr>
            <a:picLocks noChangeAspect="1"/>
          </p:cNvPicPr>
          <p:nvPr/>
        </p:nvPicPr>
        <p:blipFill>
          <a:blip r:embed="rId4"/>
          <a:stretch>
            <a:fillRect/>
          </a:stretch>
        </p:blipFill>
        <p:spPr>
          <a:xfrm>
            <a:off x="1343998" y="741929"/>
            <a:ext cx="9503509" cy="5184648"/>
          </a:xfrm>
          <a:prstGeom prst="rect">
            <a:avLst/>
          </a:prstGeom>
        </p:spPr>
      </p:pic>
      <p:sp>
        <p:nvSpPr>
          <p:cNvPr id="8" name="Frame 7">
            <a:extLst>
              <a:ext uri="{FF2B5EF4-FFF2-40B4-BE49-F238E27FC236}">
                <a16:creationId xmlns:a16="http://schemas.microsoft.com/office/drawing/2014/main" id="{BB325B28-E11F-7D62-1938-0290C75B2455}"/>
              </a:ext>
            </a:extLst>
          </p:cNvPr>
          <p:cNvSpPr/>
          <p:nvPr/>
        </p:nvSpPr>
        <p:spPr>
          <a:xfrm>
            <a:off x="6962861" y="741930"/>
            <a:ext cx="1375795" cy="5184918"/>
          </a:xfrm>
          <a:prstGeom prst="frame">
            <a:avLst>
              <a:gd name="adj1" fmla="val 358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C4D047F5-1033-B2C3-464C-B70AB3335B1D}"/>
              </a:ext>
            </a:extLst>
          </p:cNvPr>
          <p:cNvSpPr/>
          <p:nvPr/>
        </p:nvSpPr>
        <p:spPr>
          <a:xfrm>
            <a:off x="9549442" y="741928"/>
            <a:ext cx="794183" cy="5184919"/>
          </a:xfrm>
          <a:prstGeom prst="frame">
            <a:avLst>
              <a:gd name="adj1" fmla="val 6495"/>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A8EA5980-F16D-C463-CDD5-DFF41199379D}"/>
              </a:ext>
            </a:extLst>
          </p:cNvPr>
          <p:cNvSpPr txBox="1"/>
          <p:nvPr/>
        </p:nvSpPr>
        <p:spPr>
          <a:xfrm>
            <a:off x="277813" y="6365542"/>
            <a:ext cx="9621801" cy="369332"/>
          </a:xfrm>
          <a:prstGeom prst="rect">
            <a:avLst/>
          </a:prstGeom>
          <a:noFill/>
        </p:spPr>
        <p:txBody>
          <a:bodyPr wrap="none" rtlCol="0">
            <a:spAutoFit/>
          </a:bodyPr>
          <a:lstStyle/>
          <a:p>
            <a:r>
              <a:rPr lang="en-US" dirty="0"/>
              <a:t>Bei-</a:t>
            </a:r>
            <a:r>
              <a:rPr lang="en-US" dirty="0" err="1"/>
              <a:t>Cyuan</a:t>
            </a:r>
            <a:r>
              <a:rPr lang="en-US" dirty="0"/>
              <a:t> Guo et al., International Journal of Molecular Sciences (2024) </a:t>
            </a:r>
            <a:r>
              <a:rPr lang="en-US" dirty="0" err="1"/>
              <a:t>doi.org</a:t>
            </a:r>
            <a:r>
              <a:rPr lang="en-US" dirty="0"/>
              <a:t>/10.3390/ijms25021316 </a:t>
            </a:r>
          </a:p>
        </p:txBody>
      </p:sp>
      <p:sp>
        <p:nvSpPr>
          <p:cNvPr id="5" name="TextBox 4">
            <a:extLst>
              <a:ext uri="{FF2B5EF4-FFF2-40B4-BE49-F238E27FC236}">
                <a16:creationId xmlns:a16="http://schemas.microsoft.com/office/drawing/2014/main" id="{5BECA6D9-0ABC-FE79-900D-7CEF97FC8502}"/>
              </a:ext>
            </a:extLst>
          </p:cNvPr>
          <p:cNvSpPr txBox="1"/>
          <p:nvPr/>
        </p:nvSpPr>
        <p:spPr>
          <a:xfrm>
            <a:off x="0" y="134026"/>
            <a:ext cx="12192000" cy="492442"/>
          </a:xfrm>
          <a:prstGeom prst="rect">
            <a:avLst/>
          </a:prstGeom>
          <a:noFill/>
        </p:spPr>
        <p:txBody>
          <a:bodyPr wrap="square" rtlCol="0">
            <a:spAutoFit/>
          </a:bodyPr>
          <a:lstStyle/>
          <a:p>
            <a:pPr algn="ctr"/>
            <a:r>
              <a:rPr lang="en-US" sz="2600" dirty="0"/>
              <a:t>Studies Show a Reduction in SCORAD Scores and Rescue Medication Use with SLIT</a:t>
            </a:r>
          </a:p>
        </p:txBody>
      </p:sp>
    </p:spTree>
    <p:extLst>
      <p:ext uri="{BB962C8B-B14F-4D97-AF65-F5344CB8AC3E}">
        <p14:creationId xmlns:p14="http://schemas.microsoft.com/office/powerpoint/2010/main" val="244534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2" name="Picture 1">
            <a:extLst>
              <a:ext uri="{FF2B5EF4-FFF2-40B4-BE49-F238E27FC236}">
                <a16:creationId xmlns:a16="http://schemas.microsoft.com/office/drawing/2014/main" id="{563D02E9-49C7-A4A7-BB6C-35F56C4F80BC}"/>
              </a:ext>
            </a:extLst>
          </p:cNvPr>
          <p:cNvPicPr>
            <a:picLocks noChangeAspect="1"/>
          </p:cNvPicPr>
          <p:nvPr/>
        </p:nvPicPr>
        <p:blipFill>
          <a:blip r:embed="rId4"/>
          <a:stretch>
            <a:fillRect/>
          </a:stretch>
        </p:blipFill>
        <p:spPr>
          <a:xfrm>
            <a:off x="839571" y="998668"/>
            <a:ext cx="10512858" cy="4860663"/>
          </a:xfrm>
          <a:prstGeom prst="rect">
            <a:avLst/>
          </a:prstGeom>
        </p:spPr>
      </p:pic>
      <p:sp>
        <p:nvSpPr>
          <p:cNvPr id="5" name="Frame 4">
            <a:extLst>
              <a:ext uri="{FF2B5EF4-FFF2-40B4-BE49-F238E27FC236}">
                <a16:creationId xmlns:a16="http://schemas.microsoft.com/office/drawing/2014/main" id="{839FA267-E694-4CA4-49F1-C9C164034109}"/>
              </a:ext>
            </a:extLst>
          </p:cNvPr>
          <p:cNvSpPr/>
          <p:nvPr/>
        </p:nvSpPr>
        <p:spPr>
          <a:xfrm>
            <a:off x="7027332" y="998668"/>
            <a:ext cx="1557867" cy="4860662"/>
          </a:xfrm>
          <a:prstGeom prst="frame">
            <a:avLst>
              <a:gd name="adj1" fmla="val 4212"/>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07D458C-52CB-CD1D-4EE6-2B6EBDBB8CD5}"/>
              </a:ext>
            </a:extLst>
          </p:cNvPr>
          <p:cNvSpPr/>
          <p:nvPr/>
        </p:nvSpPr>
        <p:spPr>
          <a:xfrm>
            <a:off x="9939867" y="998661"/>
            <a:ext cx="869778" cy="4860663"/>
          </a:xfrm>
          <a:prstGeom prst="frame">
            <a:avLst>
              <a:gd name="adj1" fmla="val 680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C237AAEA-FB3B-814A-602F-A157E5F8C4F2}"/>
              </a:ext>
            </a:extLst>
          </p:cNvPr>
          <p:cNvSpPr txBox="1"/>
          <p:nvPr/>
        </p:nvSpPr>
        <p:spPr>
          <a:xfrm>
            <a:off x="277813" y="6365542"/>
            <a:ext cx="9621801" cy="369332"/>
          </a:xfrm>
          <a:prstGeom prst="rect">
            <a:avLst/>
          </a:prstGeom>
          <a:noFill/>
        </p:spPr>
        <p:txBody>
          <a:bodyPr wrap="none" rtlCol="0">
            <a:spAutoFit/>
          </a:bodyPr>
          <a:lstStyle/>
          <a:p>
            <a:r>
              <a:rPr lang="en-US" dirty="0"/>
              <a:t>Bei-</a:t>
            </a:r>
            <a:r>
              <a:rPr lang="en-US" dirty="0" err="1"/>
              <a:t>Cyuan</a:t>
            </a:r>
            <a:r>
              <a:rPr lang="en-US" dirty="0"/>
              <a:t> Guo et al., International Journal of Molecular Sciences (2024) </a:t>
            </a:r>
            <a:r>
              <a:rPr lang="en-US" dirty="0" err="1"/>
              <a:t>doi.org</a:t>
            </a:r>
            <a:r>
              <a:rPr lang="en-US" dirty="0"/>
              <a:t>/10.3390/ijms25021316 </a:t>
            </a:r>
          </a:p>
        </p:txBody>
      </p:sp>
      <p:sp>
        <p:nvSpPr>
          <p:cNvPr id="9" name="TextBox 8">
            <a:extLst>
              <a:ext uri="{FF2B5EF4-FFF2-40B4-BE49-F238E27FC236}">
                <a16:creationId xmlns:a16="http://schemas.microsoft.com/office/drawing/2014/main" id="{4C5398F7-E9F0-1FE5-4E7D-0916BC95E077}"/>
              </a:ext>
            </a:extLst>
          </p:cNvPr>
          <p:cNvSpPr txBox="1"/>
          <p:nvPr/>
        </p:nvSpPr>
        <p:spPr>
          <a:xfrm>
            <a:off x="203200" y="259995"/>
            <a:ext cx="11785600" cy="492442"/>
          </a:xfrm>
          <a:prstGeom prst="rect">
            <a:avLst/>
          </a:prstGeom>
          <a:noFill/>
        </p:spPr>
        <p:txBody>
          <a:bodyPr wrap="square" rtlCol="0">
            <a:spAutoFit/>
          </a:bodyPr>
          <a:lstStyle/>
          <a:p>
            <a:pPr algn="ctr"/>
            <a:r>
              <a:rPr lang="en-US" sz="2600" dirty="0"/>
              <a:t>Similar Reduction in SCORAD, EASI, and Rescue Medication Use with SCIT</a:t>
            </a:r>
          </a:p>
        </p:txBody>
      </p:sp>
    </p:spTree>
    <p:extLst>
      <p:ext uri="{BB962C8B-B14F-4D97-AF65-F5344CB8AC3E}">
        <p14:creationId xmlns:p14="http://schemas.microsoft.com/office/powerpoint/2010/main" val="62258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9BF789-9767-D836-E902-51BBAEB92E83}"/>
              </a:ext>
            </a:extLst>
          </p:cNvPr>
          <p:cNvSpPr>
            <a:spLocks noGrp="1"/>
          </p:cNvSpPr>
          <p:nvPr>
            <p:ph idx="1"/>
          </p:nvPr>
        </p:nvSpPr>
        <p:spPr>
          <a:xfrm>
            <a:off x="751579" y="2319883"/>
            <a:ext cx="10706100" cy="3261112"/>
          </a:xfrm>
        </p:spPr>
        <p:txBody>
          <a:bodyPr>
            <a:normAutofit/>
          </a:bodyPr>
          <a:lstStyle/>
          <a:p>
            <a:pPr marL="0" indent="0">
              <a:buNone/>
            </a:pPr>
            <a:endParaRPr lang="en-US" sz="200" b="1" dirty="0"/>
          </a:p>
          <a:p>
            <a:r>
              <a:rPr lang="en-US" sz="2800" dirty="0"/>
              <a:t>2019 European Academy of Allergy and Clinical Immunology (EAACI) Consensus-based European Guidelines for the Treatment of AD </a:t>
            </a:r>
          </a:p>
          <a:p>
            <a:pPr marL="0" indent="0">
              <a:buNone/>
            </a:pPr>
            <a:endParaRPr lang="en-US" sz="300" dirty="0"/>
          </a:p>
          <a:p>
            <a:r>
              <a:rPr lang="en-US" sz="2800" dirty="0"/>
              <a:t>European Task Force on Atopic Dermatitis (ETFAD) of the European Academy of Dermatology and Venerology (EADV) 2020 position paper </a:t>
            </a:r>
          </a:p>
          <a:p>
            <a:pPr marL="0" indent="0">
              <a:buNone/>
            </a:pPr>
            <a:endParaRPr lang="en-US" sz="300" dirty="0"/>
          </a:p>
          <a:p>
            <a:r>
              <a:rPr lang="en-US" sz="2800" dirty="0"/>
              <a:t>2022 European Dermatology Forum in the European Guidelines on Atopic </a:t>
            </a:r>
            <a:r>
              <a:rPr lang="en-US" dirty="0"/>
              <a:t>E</a:t>
            </a:r>
            <a:r>
              <a:rPr lang="en-US" sz="2800" dirty="0"/>
              <a:t>czema </a:t>
            </a:r>
            <a:r>
              <a:rPr lang="en-US" dirty="0"/>
              <a:t>T</a:t>
            </a:r>
            <a:r>
              <a:rPr lang="en-US" sz="2800" dirty="0"/>
              <a:t>reatment </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7" name="TextBox 6">
            <a:extLst>
              <a:ext uri="{FF2B5EF4-FFF2-40B4-BE49-F238E27FC236}">
                <a16:creationId xmlns:a16="http://schemas.microsoft.com/office/drawing/2014/main" id="{2ADC3AB1-7497-7270-605A-3D7EA704EE4D}"/>
              </a:ext>
            </a:extLst>
          </p:cNvPr>
          <p:cNvSpPr txBox="1"/>
          <p:nvPr/>
        </p:nvSpPr>
        <p:spPr>
          <a:xfrm>
            <a:off x="910098" y="607919"/>
            <a:ext cx="10371804" cy="1415772"/>
          </a:xfrm>
          <a:prstGeom prst="rect">
            <a:avLst/>
          </a:prstGeom>
          <a:noFill/>
        </p:spPr>
        <p:txBody>
          <a:bodyPr wrap="square" rtlCol="0">
            <a:spAutoFit/>
          </a:bodyPr>
          <a:lstStyle/>
          <a:p>
            <a:r>
              <a:rPr lang="en-US" sz="4300" b="1" dirty="0"/>
              <a:t>Multiple European Guidelines also Support the Use of AIT for Atopic Dermatitis</a:t>
            </a:r>
            <a:endParaRPr lang="en-US" sz="4300" dirty="0"/>
          </a:p>
        </p:txBody>
      </p:sp>
      <p:sp>
        <p:nvSpPr>
          <p:cNvPr id="9" name="TextBox 8">
            <a:extLst>
              <a:ext uri="{FF2B5EF4-FFF2-40B4-BE49-F238E27FC236}">
                <a16:creationId xmlns:a16="http://schemas.microsoft.com/office/drawing/2014/main" id="{0665EE2B-7C4D-53E6-1AA6-2C40724C2A96}"/>
              </a:ext>
            </a:extLst>
          </p:cNvPr>
          <p:cNvSpPr txBox="1"/>
          <p:nvPr/>
        </p:nvSpPr>
        <p:spPr>
          <a:xfrm>
            <a:off x="277813" y="6352663"/>
            <a:ext cx="7023205" cy="369332"/>
          </a:xfrm>
          <a:prstGeom prst="rect">
            <a:avLst/>
          </a:prstGeom>
          <a:noFill/>
        </p:spPr>
        <p:txBody>
          <a:bodyPr wrap="none" rtlCol="0">
            <a:spAutoFit/>
          </a:bodyPr>
          <a:lstStyle/>
          <a:p>
            <a:r>
              <a:rPr lang="en-US" dirty="0" err="1"/>
              <a:t>Wollenberg</a:t>
            </a:r>
            <a:r>
              <a:rPr lang="en-US" dirty="0"/>
              <a:t> et al. </a:t>
            </a:r>
            <a:r>
              <a:rPr lang="en-US" i="1" dirty="0"/>
              <a:t>J </a:t>
            </a:r>
            <a:r>
              <a:rPr lang="en-US" i="1" dirty="0" err="1"/>
              <a:t>Eur</a:t>
            </a:r>
            <a:r>
              <a:rPr lang="en-US" i="1" dirty="0"/>
              <a:t> </a:t>
            </a:r>
            <a:r>
              <a:rPr lang="en-US" i="1" dirty="0" err="1"/>
              <a:t>Acad</a:t>
            </a:r>
            <a:r>
              <a:rPr lang="en-US" i="1" dirty="0"/>
              <a:t> Dermatol </a:t>
            </a:r>
            <a:r>
              <a:rPr lang="en-US" i="1" dirty="0" err="1"/>
              <a:t>Venereol</a:t>
            </a:r>
            <a:r>
              <a:rPr lang="en-US" dirty="0"/>
              <a:t> (2022) </a:t>
            </a:r>
            <a:r>
              <a:rPr lang="en-US" dirty="0" err="1"/>
              <a:t>doi</a:t>
            </a:r>
            <a:r>
              <a:rPr lang="en-US" dirty="0"/>
              <a:t>: 10.1111/jdv.18429 </a:t>
            </a:r>
          </a:p>
        </p:txBody>
      </p:sp>
    </p:spTree>
    <p:extLst>
      <p:ext uri="{BB962C8B-B14F-4D97-AF65-F5344CB8AC3E}">
        <p14:creationId xmlns:p14="http://schemas.microsoft.com/office/powerpoint/2010/main" val="400358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7" name="TextBox 6">
            <a:extLst>
              <a:ext uri="{FF2B5EF4-FFF2-40B4-BE49-F238E27FC236}">
                <a16:creationId xmlns:a16="http://schemas.microsoft.com/office/drawing/2014/main" id="{2ADC3AB1-7497-7270-605A-3D7EA704EE4D}"/>
              </a:ext>
            </a:extLst>
          </p:cNvPr>
          <p:cNvSpPr txBox="1"/>
          <p:nvPr/>
        </p:nvSpPr>
        <p:spPr>
          <a:xfrm>
            <a:off x="918727" y="1062815"/>
            <a:ext cx="10371804" cy="1415772"/>
          </a:xfrm>
          <a:prstGeom prst="rect">
            <a:avLst/>
          </a:prstGeom>
          <a:noFill/>
        </p:spPr>
        <p:txBody>
          <a:bodyPr wrap="square" rtlCol="0">
            <a:spAutoFit/>
          </a:bodyPr>
          <a:lstStyle/>
          <a:p>
            <a:r>
              <a:rPr lang="en-US" sz="4300" b="1" dirty="0"/>
              <a:t>Multiple European Guidelines also support the use of AIT for Atopic Dermatitis</a:t>
            </a:r>
            <a:endParaRPr lang="en-US" sz="4300" dirty="0"/>
          </a:p>
        </p:txBody>
      </p:sp>
      <p:sp>
        <p:nvSpPr>
          <p:cNvPr id="9" name="TextBox 8">
            <a:extLst>
              <a:ext uri="{FF2B5EF4-FFF2-40B4-BE49-F238E27FC236}">
                <a16:creationId xmlns:a16="http://schemas.microsoft.com/office/drawing/2014/main" id="{0665EE2B-7C4D-53E6-1AA6-2C40724C2A96}"/>
              </a:ext>
            </a:extLst>
          </p:cNvPr>
          <p:cNvSpPr txBox="1"/>
          <p:nvPr/>
        </p:nvSpPr>
        <p:spPr>
          <a:xfrm>
            <a:off x="277813" y="6352663"/>
            <a:ext cx="7023205" cy="369332"/>
          </a:xfrm>
          <a:prstGeom prst="rect">
            <a:avLst/>
          </a:prstGeom>
          <a:noFill/>
        </p:spPr>
        <p:txBody>
          <a:bodyPr wrap="none" rtlCol="0">
            <a:spAutoFit/>
          </a:bodyPr>
          <a:lstStyle/>
          <a:p>
            <a:r>
              <a:rPr lang="en-US" dirty="0" err="1"/>
              <a:t>Wollenberg</a:t>
            </a:r>
            <a:r>
              <a:rPr lang="en-US" dirty="0"/>
              <a:t> et al. </a:t>
            </a:r>
            <a:r>
              <a:rPr lang="en-US" i="1" dirty="0"/>
              <a:t>J </a:t>
            </a:r>
            <a:r>
              <a:rPr lang="en-US" i="1" dirty="0" err="1"/>
              <a:t>Eur</a:t>
            </a:r>
            <a:r>
              <a:rPr lang="en-US" i="1" dirty="0"/>
              <a:t> </a:t>
            </a:r>
            <a:r>
              <a:rPr lang="en-US" i="1" dirty="0" err="1"/>
              <a:t>Acad</a:t>
            </a:r>
            <a:r>
              <a:rPr lang="en-US" i="1" dirty="0"/>
              <a:t> Dermatol </a:t>
            </a:r>
            <a:r>
              <a:rPr lang="en-US" i="1" dirty="0" err="1"/>
              <a:t>Venereol</a:t>
            </a:r>
            <a:r>
              <a:rPr lang="en-US" dirty="0"/>
              <a:t> (2022) </a:t>
            </a:r>
            <a:r>
              <a:rPr lang="en-US" dirty="0" err="1"/>
              <a:t>doi</a:t>
            </a:r>
            <a:r>
              <a:rPr lang="en-US" dirty="0"/>
              <a:t>: 10.1111/jdv.18429 </a:t>
            </a:r>
          </a:p>
        </p:txBody>
      </p:sp>
      <p:sp>
        <p:nvSpPr>
          <p:cNvPr id="10" name="Content Placeholder 2">
            <a:extLst>
              <a:ext uri="{FF2B5EF4-FFF2-40B4-BE49-F238E27FC236}">
                <a16:creationId xmlns:a16="http://schemas.microsoft.com/office/drawing/2014/main" id="{7E8685C4-FCC4-744A-6D37-223F5DE23B15}"/>
              </a:ext>
            </a:extLst>
          </p:cNvPr>
          <p:cNvSpPr>
            <a:spLocks noGrp="1"/>
          </p:cNvSpPr>
          <p:nvPr>
            <p:ph idx="1"/>
          </p:nvPr>
        </p:nvSpPr>
        <p:spPr>
          <a:xfrm>
            <a:off x="918727" y="2682013"/>
            <a:ext cx="10371804" cy="2577249"/>
          </a:xfrm>
        </p:spPr>
        <p:txBody>
          <a:bodyPr>
            <a:normAutofit/>
          </a:bodyPr>
          <a:lstStyle/>
          <a:p>
            <a:pPr marL="0" indent="0">
              <a:buNone/>
            </a:pPr>
            <a:endParaRPr lang="en-US" sz="200" b="1" dirty="0"/>
          </a:p>
          <a:p>
            <a:r>
              <a:rPr lang="en-US" dirty="0"/>
              <a:t>Recent literature being more favorable towards AIT, which may have positive effects in chosen, highly sensitized patients </a:t>
            </a:r>
          </a:p>
          <a:p>
            <a:r>
              <a:rPr lang="en-US" dirty="0">
                <a:effectLst/>
              </a:rPr>
              <a:t>AIT suggested in patients with house dust mite, birch or grass pollen sensitization, and with a history of clinical exacerbation after exposure to the causative allergen. </a:t>
            </a:r>
          </a:p>
        </p:txBody>
      </p:sp>
    </p:spTree>
    <p:extLst>
      <p:ext uri="{BB962C8B-B14F-4D97-AF65-F5344CB8AC3E}">
        <p14:creationId xmlns:p14="http://schemas.microsoft.com/office/powerpoint/2010/main" val="416159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D33F1D-9B5E-6CD4-2D99-7BF6B3A8B18B}"/>
              </a:ext>
            </a:extLst>
          </p:cNvPr>
          <p:cNvPicPr>
            <a:picLocks noChangeAspect="1"/>
          </p:cNvPicPr>
          <p:nvPr/>
        </p:nvPicPr>
        <p:blipFill>
          <a:blip r:embed="rId3"/>
          <a:stretch>
            <a:fillRect/>
          </a:stretch>
        </p:blipFill>
        <p:spPr>
          <a:xfrm>
            <a:off x="4070349" y="1793892"/>
            <a:ext cx="4051300" cy="3771900"/>
          </a:xfrm>
          <a:prstGeom prst="rect">
            <a:avLst/>
          </a:prstGeom>
        </p:spPr>
      </p:pic>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295272"/>
            <a:ext cx="10706099" cy="1053128"/>
          </a:xfrm>
        </p:spPr>
        <p:txBody>
          <a:bodyPr/>
          <a:lstStyle/>
          <a:p>
            <a:pPr algn="ctr"/>
            <a:r>
              <a:rPr lang="en-US" dirty="0"/>
              <a:t>You Are Killing Two Birds With One Stone!</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8" name="Picture 7">
            <a:extLst>
              <a:ext uri="{FF2B5EF4-FFF2-40B4-BE49-F238E27FC236}">
                <a16:creationId xmlns:a16="http://schemas.microsoft.com/office/drawing/2014/main" id="{B0299A2A-7759-C39B-39E5-0DDF729BD0A9}"/>
              </a:ext>
            </a:extLst>
          </p:cNvPr>
          <p:cNvPicPr>
            <a:picLocks noChangeAspect="1"/>
          </p:cNvPicPr>
          <p:nvPr/>
        </p:nvPicPr>
        <p:blipFill>
          <a:blip r:embed="rId3"/>
          <a:stretch>
            <a:fillRect/>
          </a:stretch>
        </p:blipFill>
        <p:spPr>
          <a:xfrm>
            <a:off x="3921565" y="1655368"/>
            <a:ext cx="4348870" cy="4048948"/>
          </a:xfrm>
          <a:prstGeom prst="rect">
            <a:avLst/>
          </a:prstGeom>
        </p:spPr>
      </p:pic>
      <p:pic>
        <p:nvPicPr>
          <p:cNvPr id="5" name="Picture 4">
            <a:extLst>
              <a:ext uri="{FF2B5EF4-FFF2-40B4-BE49-F238E27FC236}">
                <a16:creationId xmlns:a16="http://schemas.microsoft.com/office/drawing/2014/main" id="{7385D751-1C8C-CA23-EE7D-E3D3EF31F6D7}"/>
              </a:ext>
            </a:extLst>
          </p:cNvPr>
          <p:cNvPicPr>
            <a:picLocks noChangeAspect="1"/>
          </p:cNvPicPr>
          <p:nvPr/>
        </p:nvPicPr>
        <p:blipFill>
          <a:blip r:embed="rId5"/>
          <a:stretch>
            <a:fillRect/>
          </a:stretch>
        </p:blipFill>
        <p:spPr>
          <a:xfrm>
            <a:off x="2810924" y="1655368"/>
            <a:ext cx="6587410" cy="4048949"/>
          </a:xfrm>
          <a:prstGeom prst="rect">
            <a:avLst/>
          </a:prstGeom>
        </p:spPr>
      </p:pic>
      <p:sp>
        <p:nvSpPr>
          <p:cNvPr id="10" name="TextBox 9">
            <a:extLst>
              <a:ext uri="{FF2B5EF4-FFF2-40B4-BE49-F238E27FC236}">
                <a16:creationId xmlns:a16="http://schemas.microsoft.com/office/drawing/2014/main" id="{7E84D09A-52C0-0CD7-859E-4635B546130E}"/>
              </a:ext>
            </a:extLst>
          </p:cNvPr>
          <p:cNvSpPr txBox="1"/>
          <p:nvPr/>
        </p:nvSpPr>
        <p:spPr>
          <a:xfrm>
            <a:off x="260555" y="6365542"/>
            <a:ext cx="5978753" cy="369332"/>
          </a:xfrm>
          <a:prstGeom prst="rect">
            <a:avLst/>
          </a:prstGeom>
          <a:noFill/>
        </p:spPr>
        <p:txBody>
          <a:bodyPr wrap="none" rtlCol="0">
            <a:spAutoFit/>
          </a:bodyPr>
          <a:lstStyle/>
          <a:p>
            <a:r>
              <a:rPr lang="en-US" dirty="0"/>
              <a:t>https://</a:t>
            </a:r>
            <a:r>
              <a:rPr lang="en-US" dirty="0" err="1"/>
              <a:t>commons.wikimedia.org</a:t>
            </a:r>
            <a:r>
              <a:rPr lang="en-US" dirty="0"/>
              <a:t>/wiki/File:Atopic_triad_2.PNG</a:t>
            </a:r>
          </a:p>
        </p:txBody>
      </p:sp>
    </p:spTree>
    <p:extLst>
      <p:ext uri="{BB962C8B-B14F-4D97-AF65-F5344CB8AC3E}">
        <p14:creationId xmlns:p14="http://schemas.microsoft.com/office/powerpoint/2010/main" val="142570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38588" y="1246971"/>
            <a:ext cx="10523095" cy="2182029"/>
          </a:xfrm>
        </p:spPr>
        <p:txBody>
          <a:bodyPr>
            <a:normAutofit/>
          </a:bodyPr>
          <a:lstStyle/>
          <a:p>
            <a:r>
              <a:rPr lang="en-US" sz="4200" dirty="0"/>
              <a:t>Allergen immunotherapy is currently the </a:t>
            </a:r>
            <a:r>
              <a:rPr lang="en-US" sz="4200" b="1" i="1" dirty="0">
                <a:solidFill>
                  <a:schemeClr val="bg2">
                    <a:lumMod val="40000"/>
                    <a:lumOff val="60000"/>
                  </a:schemeClr>
                </a:solidFill>
              </a:rPr>
              <a:t>only</a:t>
            </a:r>
            <a:r>
              <a:rPr lang="en-US" sz="4200" dirty="0"/>
              <a:t> </a:t>
            </a:r>
            <a:r>
              <a:rPr lang="en-US" sz="4200" b="1" dirty="0">
                <a:solidFill>
                  <a:schemeClr val="bg2">
                    <a:lumMod val="40000"/>
                    <a:lumOff val="60000"/>
                  </a:schemeClr>
                </a:solidFill>
              </a:rPr>
              <a:t>disease-modifying treatment </a:t>
            </a:r>
            <a:r>
              <a:rPr lang="en-US" sz="4200" dirty="0"/>
              <a:t>available for allergic rhinitis and allergic asthma.</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8" name="TextBox 7">
            <a:extLst>
              <a:ext uri="{FF2B5EF4-FFF2-40B4-BE49-F238E27FC236}">
                <a16:creationId xmlns:a16="http://schemas.microsoft.com/office/drawing/2014/main" id="{BAEF7417-D358-7450-A52E-F836DBEA9F5B}"/>
              </a:ext>
            </a:extLst>
          </p:cNvPr>
          <p:cNvSpPr txBox="1"/>
          <p:nvPr/>
        </p:nvSpPr>
        <p:spPr>
          <a:xfrm>
            <a:off x="738588" y="3870043"/>
            <a:ext cx="10714819" cy="646331"/>
          </a:xfrm>
          <a:prstGeom prst="rect">
            <a:avLst/>
          </a:prstGeom>
          <a:noFill/>
        </p:spPr>
        <p:txBody>
          <a:bodyPr wrap="square">
            <a:spAutoFit/>
          </a:bodyPr>
          <a:lstStyle/>
          <a:p>
            <a:pPr algn="ctr"/>
            <a:r>
              <a:rPr lang="en-US" sz="3600" dirty="0"/>
              <a:t>AIT can potentially modify the course of atopic dermatitis!</a:t>
            </a:r>
          </a:p>
        </p:txBody>
      </p:sp>
    </p:spTree>
    <p:extLst>
      <p:ext uri="{BB962C8B-B14F-4D97-AF65-F5344CB8AC3E}">
        <p14:creationId xmlns:p14="http://schemas.microsoft.com/office/powerpoint/2010/main" val="3636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B4AD-5774-ED78-DFEC-AE05F7F0EAAD}"/>
              </a:ext>
            </a:extLst>
          </p:cNvPr>
          <p:cNvSpPr>
            <a:spLocks noGrp="1"/>
          </p:cNvSpPr>
          <p:nvPr>
            <p:ph type="ctrTitle"/>
          </p:nvPr>
        </p:nvSpPr>
        <p:spPr>
          <a:xfrm>
            <a:off x="717263" y="911447"/>
            <a:ext cx="10757474" cy="3167510"/>
          </a:xfrm>
        </p:spPr>
        <p:txBody>
          <a:bodyPr anchor="b">
            <a:normAutofit/>
          </a:bodyPr>
          <a:lstStyle/>
          <a:p>
            <a:pPr algn="l"/>
            <a:r>
              <a:rPr lang="en-US" dirty="0">
                <a:latin typeface="Garamond" panose="02020404030301010803" pitchFamily="18" charset="0"/>
              </a:rPr>
              <a:t>Immunotherapy </a:t>
            </a:r>
            <a:r>
              <a:rPr lang="en-US" i="1" dirty="0">
                <a:latin typeface="Garamond" panose="02020404030301010803" pitchFamily="18" charset="0"/>
              </a:rPr>
              <a:t>is</a:t>
            </a:r>
            <a:r>
              <a:rPr lang="en-US" dirty="0">
                <a:latin typeface="Garamond" panose="02020404030301010803" pitchFamily="18" charset="0"/>
              </a:rPr>
              <a:t> Indicated for the Management of Atopic Dermatitis</a:t>
            </a:r>
          </a:p>
        </p:txBody>
      </p:sp>
      <p:sp>
        <p:nvSpPr>
          <p:cNvPr id="3" name="Subtitle 2">
            <a:extLst>
              <a:ext uri="{FF2B5EF4-FFF2-40B4-BE49-F238E27FC236}">
                <a16:creationId xmlns:a16="http://schemas.microsoft.com/office/drawing/2014/main" id="{F27E9D8F-4727-5AD6-FA33-70AE5EF47FE8}"/>
              </a:ext>
            </a:extLst>
          </p:cNvPr>
          <p:cNvSpPr>
            <a:spLocks noGrp="1"/>
          </p:cNvSpPr>
          <p:nvPr>
            <p:ph type="subTitle" idx="1"/>
          </p:nvPr>
        </p:nvSpPr>
        <p:spPr>
          <a:xfrm>
            <a:off x="717263" y="4633896"/>
            <a:ext cx="5925987" cy="1312657"/>
          </a:xfrm>
        </p:spPr>
        <p:txBody>
          <a:bodyPr anchor="t">
            <a:normAutofit lnSpcReduction="10000"/>
          </a:bodyPr>
          <a:lstStyle/>
          <a:p>
            <a:pPr algn="l"/>
            <a:r>
              <a:rPr lang="en-US" dirty="0">
                <a:latin typeface="Garamond" panose="02020404030301010803" pitchFamily="18" charset="0"/>
              </a:rPr>
              <a:t>AAIFNC Debate</a:t>
            </a:r>
          </a:p>
          <a:p>
            <a:pPr algn="l"/>
            <a:r>
              <a:rPr lang="en-US" dirty="0">
                <a:latin typeface="Garamond" panose="02020404030301010803" pitchFamily="18" charset="0"/>
              </a:rPr>
              <a:t>Conny Lu </a:t>
            </a:r>
          </a:p>
          <a:p>
            <a:pPr algn="l"/>
            <a:r>
              <a:rPr lang="en-US" dirty="0">
                <a:latin typeface="Garamond" panose="02020404030301010803" pitchFamily="18" charset="0"/>
              </a:rPr>
              <a:t>10/16/2024</a:t>
            </a:r>
          </a:p>
        </p:txBody>
      </p:sp>
      <p:pic>
        <p:nvPicPr>
          <p:cNvPr id="5" name="Picture 2" descr="Logos | UCSF Brand Identity">
            <a:extLst>
              <a:ext uri="{FF2B5EF4-FFF2-40B4-BE49-F238E27FC236}">
                <a16:creationId xmlns:a16="http://schemas.microsoft.com/office/drawing/2014/main" id="{FDFC352C-0E4C-6736-6C20-DB06EC381F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06"/>
          <a:stretch/>
        </p:blipFill>
        <p:spPr bwMode="auto">
          <a:xfrm>
            <a:off x="83643" y="106362"/>
            <a:ext cx="2275029" cy="149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955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3" name="Picture 2">
            <a:extLst>
              <a:ext uri="{FF2B5EF4-FFF2-40B4-BE49-F238E27FC236}">
                <a16:creationId xmlns:a16="http://schemas.microsoft.com/office/drawing/2014/main" id="{80E53117-8AD3-525E-32E5-681F97560417}"/>
              </a:ext>
            </a:extLst>
          </p:cNvPr>
          <p:cNvPicPr>
            <a:picLocks noChangeAspect="1"/>
          </p:cNvPicPr>
          <p:nvPr/>
        </p:nvPicPr>
        <p:blipFill rotWithShape="1">
          <a:blip r:embed="rId4"/>
          <a:srcRect l="263" r="868" b="2046"/>
          <a:stretch/>
        </p:blipFill>
        <p:spPr>
          <a:xfrm>
            <a:off x="2297327" y="1170098"/>
            <a:ext cx="7573617" cy="4572050"/>
          </a:xfrm>
          <a:prstGeom prst="rect">
            <a:avLst/>
          </a:prstGeom>
        </p:spPr>
      </p:pic>
      <p:sp>
        <p:nvSpPr>
          <p:cNvPr id="5" name="TextBox 4">
            <a:extLst>
              <a:ext uri="{FF2B5EF4-FFF2-40B4-BE49-F238E27FC236}">
                <a16:creationId xmlns:a16="http://schemas.microsoft.com/office/drawing/2014/main" id="{6F293245-B8AE-066F-FA60-B1E0AD0F7BC0}"/>
              </a:ext>
            </a:extLst>
          </p:cNvPr>
          <p:cNvSpPr txBox="1"/>
          <p:nvPr/>
        </p:nvSpPr>
        <p:spPr>
          <a:xfrm>
            <a:off x="260555" y="6365542"/>
            <a:ext cx="5823582" cy="369332"/>
          </a:xfrm>
          <a:prstGeom prst="rect">
            <a:avLst/>
          </a:prstGeom>
          <a:noFill/>
        </p:spPr>
        <p:txBody>
          <a:bodyPr wrap="none" rtlCol="0">
            <a:spAutoFit/>
          </a:bodyPr>
          <a:lstStyle/>
          <a:p>
            <a:r>
              <a:rPr lang="en-US" dirty="0" err="1"/>
              <a:t>Gradman</a:t>
            </a:r>
            <a:r>
              <a:rPr lang="en-US" dirty="0"/>
              <a:t> et al, </a:t>
            </a:r>
            <a:r>
              <a:rPr lang="en-US" i="1" dirty="0"/>
              <a:t>JACI</a:t>
            </a:r>
            <a:r>
              <a:rPr lang="en-US" dirty="0"/>
              <a:t> (2021) </a:t>
            </a:r>
            <a:r>
              <a:rPr lang="en-US" dirty="0" err="1"/>
              <a:t>doi.org</a:t>
            </a:r>
            <a:r>
              <a:rPr lang="en-US" dirty="0"/>
              <a:t>/10.1016/j.jaip.2021.03.010</a:t>
            </a:r>
          </a:p>
        </p:txBody>
      </p:sp>
      <p:sp>
        <p:nvSpPr>
          <p:cNvPr id="2" name="TextBox 1">
            <a:extLst>
              <a:ext uri="{FF2B5EF4-FFF2-40B4-BE49-F238E27FC236}">
                <a16:creationId xmlns:a16="http://schemas.microsoft.com/office/drawing/2014/main" id="{F69024F7-6B0C-4A40-8EA7-C15D84DDCBD4}"/>
              </a:ext>
            </a:extLst>
          </p:cNvPr>
          <p:cNvSpPr txBox="1"/>
          <p:nvPr/>
        </p:nvSpPr>
        <p:spPr>
          <a:xfrm>
            <a:off x="492023" y="275283"/>
            <a:ext cx="11184226" cy="523220"/>
          </a:xfrm>
          <a:prstGeom prst="rect">
            <a:avLst/>
          </a:prstGeom>
          <a:noFill/>
        </p:spPr>
        <p:txBody>
          <a:bodyPr wrap="square">
            <a:spAutoFit/>
          </a:bodyPr>
          <a:lstStyle/>
          <a:p>
            <a:pPr algn="ctr"/>
            <a:r>
              <a:rPr lang="en-US" sz="2800" dirty="0"/>
              <a:t>AIT has a Preventative Effect on the Development of Other Atopic Diseases</a:t>
            </a:r>
          </a:p>
        </p:txBody>
      </p:sp>
    </p:spTree>
    <p:extLst>
      <p:ext uri="{BB962C8B-B14F-4D97-AF65-F5344CB8AC3E}">
        <p14:creationId xmlns:p14="http://schemas.microsoft.com/office/powerpoint/2010/main" val="71939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5" name="TextBox 4">
            <a:extLst>
              <a:ext uri="{FF2B5EF4-FFF2-40B4-BE49-F238E27FC236}">
                <a16:creationId xmlns:a16="http://schemas.microsoft.com/office/drawing/2014/main" id="{6F293245-B8AE-066F-FA60-B1E0AD0F7BC0}"/>
              </a:ext>
            </a:extLst>
          </p:cNvPr>
          <p:cNvSpPr txBox="1"/>
          <p:nvPr/>
        </p:nvSpPr>
        <p:spPr>
          <a:xfrm>
            <a:off x="260555" y="6365542"/>
            <a:ext cx="5823582" cy="369332"/>
          </a:xfrm>
          <a:prstGeom prst="rect">
            <a:avLst/>
          </a:prstGeom>
          <a:noFill/>
        </p:spPr>
        <p:txBody>
          <a:bodyPr wrap="none" rtlCol="0">
            <a:spAutoFit/>
          </a:bodyPr>
          <a:lstStyle/>
          <a:p>
            <a:r>
              <a:rPr lang="en-US" dirty="0" err="1"/>
              <a:t>Gradman</a:t>
            </a:r>
            <a:r>
              <a:rPr lang="en-US" dirty="0"/>
              <a:t> et al, </a:t>
            </a:r>
            <a:r>
              <a:rPr lang="en-US" i="1" dirty="0"/>
              <a:t>JACI</a:t>
            </a:r>
            <a:r>
              <a:rPr lang="en-US" dirty="0"/>
              <a:t> (2021) </a:t>
            </a:r>
            <a:r>
              <a:rPr lang="en-US" dirty="0" err="1"/>
              <a:t>doi.org</a:t>
            </a:r>
            <a:r>
              <a:rPr lang="en-US" dirty="0"/>
              <a:t>/10.1016/j.jaip.2021.03.010</a:t>
            </a:r>
          </a:p>
        </p:txBody>
      </p:sp>
      <p:pic>
        <p:nvPicPr>
          <p:cNvPr id="4098" name="Picture 2" descr="Atopic March - Family Allergy">
            <a:extLst>
              <a:ext uri="{FF2B5EF4-FFF2-40B4-BE49-F238E27FC236}">
                <a16:creationId xmlns:a16="http://schemas.microsoft.com/office/drawing/2014/main" id="{D7980495-6D99-F0BE-2F93-3039C1E55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075" y="1582035"/>
            <a:ext cx="8138123" cy="39615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776DA2-83BA-5607-885F-06EC7AB27176}"/>
              </a:ext>
            </a:extLst>
          </p:cNvPr>
          <p:cNvSpPr txBox="1"/>
          <p:nvPr/>
        </p:nvSpPr>
        <p:spPr>
          <a:xfrm>
            <a:off x="684660" y="510825"/>
            <a:ext cx="108399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effectLst/>
              </a:rPr>
              <a:t>AIT can Prevent the Onset of New </a:t>
            </a:r>
            <a:r>
              <a:rPr lang="en-US" sz="3600" dirty="0"/>
              <a:t>A</a:t>
            </a:r>
            <a:r>
              <a:rPr lang="en-US" sz="3600" dirty="0">
                <a:effectLst/>
              </a:rPr>
              <a:t>llergen </a:t>
            </a:r>
            <a:r>
              <a:rPr lang="en-US" sz="3600" dirty="0"/>
              <a:t>S</a:t>
            </a:r>
            <a:r>
              <a:rPr lang="en-US" sz="3600" dirty="0">
                <a:effectLst/>
              </a:rPr>
              <a:t>ensitizations </a:t>
            </a:r>
            <a:endParaRPr lang="en-US" sz="3600" dirty="0"/>
          </a:p>
        </p:txBody>
      </p:sp>
    </p:spTree>
    <p:extLst>
      <p:ext uri="{BB962C8B-B14F-4D97-AF65-F5344CB8AC3E}">
        <p14:creationId xmlns:p14="http://schemas.microsoft.com/office/powerpoint/2010/main" val="1758217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5" name="TextBox 4">
            <a:extLst>
              <a:ext uri="{FF2B5EF4-FFF2-40B4-BE49-F238E27FC236}">
                <a16:creationId xmlns:a16="http://schemas.microsoft.com/office/drawing/2014/main" id="{6F293245-B8AE-066F-FA60-B1E0AD0F7BC0}"/>
              </a:ext>
            </a:extLst>
          </p:cNvPr>
          <p:cNvSpPr txBox="1"/>
          <p:nvPr/>
        </p:nvSpPr>
        <p:spPr>
          <a:xfrm>
            <a:off x="260555" y="6365542"/>
            <a:ext cx="5823582" cy="369332"/>
          </a:xfrm>
          <a:prstGeom prst="rect">
            <a:avLst/>
          </a:prstGeom>
          <a:noFill/>
        </p:spPr>
        <p:txBody>
          <a:bodyPr wrap="none" rtlCol="0">
            <a:spAutoFit/>
          </a:bodyPr>
          <a:lstStyle/>
          <a:p>
            <a:r>
              <a:rPr lang="en-US" dirty="0" err="1"/>
              <a:t>Gradman</a:t>
            </a:r>
            <a:r>
              <a:rPr lang="en-US" dirty="0"/>
              <a:t> et al, </a:t>
            </a:r>
            <a:r>
              <a:rPr lang="en-US" i="1" dirty="0"/>
              <a:t>JACI</a:t>
            </a:r>
            <a:r>
              <a:rPr lang="en-US" dirty="0"/>
              <a:t> (2021) </a:t>
            </a:r>
            <a:r>
              <a:rPr lang="en-US" dirty="0" err="1"/>
              <a:t>doi.org</a:t>
            </a:r>
            <a:r>
              <a:rPr lang="en-US" dirty="0"/>
              <a:t>/10.1016/j.jaip.2021.03.010</a:t>
            </a:r>
          </a:p>
        </p:txBody>
      </p:sp>
      <p:pic>
        <p:nvPicPr>
          <p:cNvPr id="2" name="Picture 1">
            <a:extLst>
              <a:ext uri="{FF2B5EF4-FFF2-40B4-BE49-F238E27FC236}">
                <a16:creationId xmlns:a16="http://schemas.microsoft.com/office/drawing/2014/main" id="{AE95A3BC-20B3-8FA9-215D-64BC75B6C455}"/>
              </a:ext>
            </a:extLst>
          </p:cNvPr>
          <p:cNvPicPr>
            <a:picLocks noChangeAspect="1"/>
          </p:cNvPicPr>
          <p:nvPr/>
        </p:nvPicPr>
        <p:blipFill>
          <a:blip r:embed="rId4"/>
          <a:stretch>
            <a:fillRect/>
          </a:stretch>
        </p:blipFill>
        <p:spPr>
          <a:xfrm>
            <a:off x="1065342" y="813572"/>
            <a:ext cx="5514363" cy="4638924"/>
          </a:xfrm>
          <a:prstGeom prst="rect">
            <a:avLst/>
          </a:prstGeom>
        </p:spPr>
      </p:pic>
      <p:sp>
        <p:nvSpPr>
          <p:cNvPr id="8" name="TextBox 7">
            <a:extLst>
              <a:ext uri="{FF2B5EF4-FFF2-40B4-BE49-F238E27FC236}">
                <a16:creationId xmlns:a16="http://schemas.microsoft.com/office/drawing/2014/main" id="{4F26724D-245D-DEE2-1413-3B3D3BFC0398}"/>
              </a:ext>
            </a:extLst>
          </p:cNvPr>
          <p:cNvSpPr txBox="1"/>
          <p:nvPr/>
        </p:nvSpPr>
        <p:spPr>
          <a:xfrm>
            <a:off x="7202084" y="1803572"/>
            <a:ext cx="4168461" cy="2677656"/>
          </a:xfrm>
          <a:prstGeom prst="rect">
            <a:avLst/>
          </a:prstGeom>
          <a:noFill/>
        </p:spPr>
        <p:txBody>
          <a:bodyPr wrap="square" rtlCol="0">
            <a:spAutoFit/>
          </a:bodyPr>
          <a:lstStyle/>
          <a:p>
            <a:r>
              <a:rPr lang="en-US" sz="2800" dirty="0">
                <a:effectLst/>
              </a:rPr>
              <a:t>AIT should be applied </a:t>
            </a:r>
            <a:r>
              <a:rPr lang="en-US" sz="2800" b="1" dirty="0">
                <a:solidFill>
                  <a:schemeClr val="bg2">
                    <a:lumMod val="40000"/>
                    <a:lumOff val="60000"/>
                  </a:schemeClr>
                </a:solidFill>
                <a:effectLst/>
              </a:rPr>
              <a:t>early in the phase of increasing sensitizations and allergic symptoms </a:t>
            </a:r>
            <a:r>
              <a:rPr lang="en-US" sz="2800" dirty="0">
                <a:effectLst/>
              </a:rPr>
              <a:t>to achieve the greatest potential of a disease-modifying effect. </a:t>
            </a:r>
            <a:endParaRPr lang="en-US" sz="2800" dirty="0"/>
          </a:p>
        </p:txBody>
      </p:sp>
    </p:spTree>
    <p:extLst>
      <p:ext uri="{BB962C8B-B14F-4D97-AF65-F5344CB8AC3E}">
        <p14:creationId xmlns:p14="http://schemas.microsoft.com/office/powerpoint/2010/main" val="3924630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295808"/>
            <a:ext cx="10706099" cy="1053128"/>
          </a:xfrm>
        </p:spPr>
        <p:txBody>
          <a:bodyPr>
            <a:normAutofit/>
          </a:bodyPr>
          <a:lstStyle/>
          <a:p>
            <a:pPr algn="ctr"/>
            <a:r>
              <a:rPr lang="en-US" sz="3600" dirty="0"/>
              <a:t>AIT Offers a “Natural Approach” to Atopic Dermatitis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5" name="TextBox 4">
            <a:extLst>
              <a:ext uri="{FF2B5EF4-FFF2-40B4-BE49-F238E27FC236}">
                <a16:creationId xmlns:a16="http://schemas.microsoft.com/office/drawing/2014/main" id="{EF7EE255-ADE0-2E27-8D48-A58749698222}"/>
              </a:ext>
            </a:extLst>
          </p:cNvPr>
          <p:cNvSpPr txBox="1"/>
          <p:nvPr/>
        </p:nvSpPr>
        <p:spPr>
          <a:xfrm>
            <a:off x="1714569" y="4582942"/>
            <a:ext cx="4887466" cy="830997"/>
          </a:xfrm>
          <a:prstGeom prst="rect">
            <a:avLst/>
          </a:prstGeom>
          <a:noFill/>
        </p:spPr>
        <p:txBody>
          <a:bodyPr wrap="square" rtlCol="0">
            <a:spAutoFit/>
          </a:bodyPr>
          <a:lstStyle/>
          <a:p>
            <a:r>
              <a:rPr lang="en-US" sz="2400" dirty="0"/>
              <a:t>Patients are increasingly seeking natural, less invasive treatment options.</a:t>
            </a:r>
          </a:p>
        </p:txBody>
      </p:sp>
      <p:pic>
        <p:nvPicPr>
          <p:cNvPr id="1026" name="Picture 2" descr="Immunosuppressant Drugs for Psoriatic Arthritis">
            <a:extLst>
              <a:ext uri="{FF2B5EF4-FFF2-40B4-BE49-F238E27FC236}">
                <a16:creationId xmlns:a16="http://schemas.microsoft.com/office/drawing/2014/main" id="{3B2EFAD1-A963-E66C-1A6F-86E6B76ED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69" y="1615243"/>
            <a:ext cx="4769224" cy="2682689"/>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a:extLst>
              <a:ext uri="{FF2B5EF4-FFF2-40B4-BE49-F238E27FC236}">
                <a16:creationId xmlns:a16="http://schemas.microsoft.com/office/drawing/2014/main" id="{C305D2BE-E649-7FE4-7845-CF5F879CBCFF}"/>
              </a:ext>
            </a:extLst>
          </p:cNvPr>
          <p:cNvSpPr/>
          <p:nvPr/>
        </p:nvSpPr>
        <p:spPr>
          <a:xfrm>
            <a:off x="288924" y="499234"/>
            <a:ext cx="7620514" cy="4914705"/>
          </a:xfrm>
          <a:prstGeom prst="mathMultiply">
            <a:avLst>
              <a:gd name="adj1" fmla="val 16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36ABD8-C8BA-DDAF-1287-B89F5DC3E74F}"/>
              </a:ext>
            </a:extLst>
          </p:cNvPr>
          <p:cNvPicPr>
            <a:picLocks noChangeAspect="1"/>
          </p:cNvPicPr>
          <p:nvPr/>
        </p:nvPicPr>
        <p:blipFill>
          <a:blip r:embed="rId5"/>
          <a:stretch>
            <a:fillRect/>
          </a:stretch>
        </p:blipFill>
        <p:spPr>
          <a:xfrm>
            <a:off x="7376130" y="1605193"/>
            <a:ext cx="2682689" cy="2682689"/>
          </a:xfrm>
          <a:prstGeom prst="rect">
            <a:avLst/>
          </a:prstGeom>
        </p:spPr>
      </p:pic>
      <p:sp>
        <p:nvSpPr>
          <p:cNvPr id="12" name="TextBox 11">
            <a:extLst>
              <a:ext uri="{FF2B5EF4-FFF2-40B4-BE49-F238E27FC236}">
                <a16:creationId xmlns:a16="http://schemas.microsoft.com/office/drawing/2014/main" id="{13BFFA97-5BE3-1D40-58FF-3E2BAC442655}"/>
              </a:ext>
            </a:extLst>
          </p:cNvPr>
          <p:cNvSpPr txBox="1"/>
          <p:nvPr/>
        </p:nvSpPr>
        <p:spPr>
          <a:xfrm>
            <a:off x="7376130" y="4594696"/>
            <a:ext cx="2824160" cy="1200329"/>
          </a:xfrm>
          <a:prstGeom prst="rect">
            <a:avLst/>
          </a:prstGeom>
          <a:noFill/>
        </p:spPr>
        <p:txBody>
          <a:bodyPr wrap="square" rtlCol="0">
            <a:spAutoFit/>
          </a:bodyPr>
          <a:lstStyle/>
          <a:p>
            <a:r>
              <a:rPr lang="en-US" sz="2400" dirty="0"/>
              <a:t>The allergens used in AIT are derived from natural sources.</a:t>
            </a:r>
          </a:p>
        </p:txBody>
      </p:sp>
    </p:spTree>
    <p:extLst>
      <p:ext uri="{BB962C8B-B14F-4D97-AF65-F5344CB8AC3E}">
        <p14:creationId xmlns:p14="http://schemas.microsoft.com/office/powerpoint/2010/main" val="214726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969624" y="89594"/>
            <a:ext cx="10252752" cy="626477"/>
          </a:xfrm>
        </p:spPr>
        <p:txBody>
          <a:bodyPr>
            <a:noAutofit/>
          </a:bodyPr>
          <a:lstStyle/>
          <a:p>
            <a:pPr algn="ctr"/>
            <a:r>
              <a:rPr lang="en-US" sz="3200" dirty="0"/>
              <a:t>AIT has a long track record with a favorable safety profile</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122" name="Picture 2">
            <a:extLst>
              <a:ext uri="{FF2B5EF4-FFF2-40B4-BE49-F238E27FC236}">
                <a16:creationId xmlns:a16="http://schemas.microsoft.com/office/drawing/2014/main" id="{F27AC7F9-F609-E039-3249-F767884D7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271" y="754171"/>
            <a:ext cx="8171458" cy="5292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48ACF8-815E-597A-105E-EE5978186053}"/>
              </a:ext>
            </a:extLst>
          </p:cNvPr>
          <p:cNvSpPr txBox="1"/>
          <p:nvPr/>
        </p:nvSpPr>
        <p:spPr>
          <a:xfrm>
            <a:off x="277813" y="6331702"/>
            <a:ext cx="7473071" cy="369332"/>
          </a:xfrm>
          <a:prstGeom prst="rect">
            <a:avLst/>
          </a:prstGeom>
          <a:noFill/>
        </p:spPr>
        <p:txBody>
          <a:bodyPr wrap="none" rtlCol="0">
            <a:spAutoFit/>
          </a:bodyPr>
          <a:lstStyle/>
          <a:p>
            <a:r>
              <a:rPr lang="en-US" dirty="0" err="1"/>
              <a:t>Moisés</a:t>
            </a:r>
            <a:r>
              <a:rPr lang="en-US" dirty="0"/>
              <a:t> A. Calderon et al, JACI (2021) https://</a:t>
            </a:r>
            <a:r>
              <a:rPr lang="en-US" dirty="0" err="1"/>
              <a:t>doi.org</a:t>
            </a:r>
            <a:r>
              <a:rPr lang="en-US" dirty="0"/>
              <a:t>/10.1016/j.jaip.2022.10.033</a:t>
            </a:r>
          </a:p>
        </p:txBody>
      </p:sp>
    </p:spTree>
    <p:extLst>
      <p:ext uri="{BB962C8B-B14F-4D97-AF65-F5344CB8AC3E}">
        <p14:creationId xmlns:p14="http://schemas.microsoft.com/office/powerpoint/2010/main" val="3429996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211091"/>
            <a:ext cx="10706099" cy="1053128"/>
          </a:xfrm>
        </p:spPr>
        <p:txBody>
          <a:bodyPr/>
          <a:lstStyle/>
          <a:p>
            <a:pPr algn="ctr"/>
            <a:r>
              <a:rPr lang="en-US" dirty="0"/>
              <a:t>AIT is Widely Available</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3076" name="Picture 4" descr="Allergy Immunotherapy Market Size, Share &amp; Analysis, 2030">
            <a:extLst>
              <a:ext uri="{FF2B5EF4-FFF2-40B4-BE49-F238E27FC236}">
                <a16:creationId xmlns:a16="http://schemas.microsoft.com/office/drawing/2014/main" id="{8D6E0F2F-EB47-12E1-C0AF-3A3D8664F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716" y="1460499"/>
            <a:ext cx="7808567" cy="4284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2D5BD1-C4CD-6196-1981-943C73826630}"/>
              </a:ext>
            </a:extLst>
          </p:cNvPr>
          <p:cNvSpPr txBox="1"/>
          <p:nvPr/>
        </p:nvSpPr>
        <p:spPr>
          <a:xfrm>
            <a:off x="277813" y="6365542"/>
            <a:ext cx="5911555" cy="369332"/>
          </a:xfrm>
          <a:prstGeom prst="rect">
            <a:avLst/>
          </a:prstGeom>
          <a:noFill/>
        </p:spPr>
        <p:txBody>
          <a:bodyPr wrap="none" rtlCol="0">
            <a:spAutoFit/>
          </a:bodyPr>
          <a:lstStyle/>
          <a:p>
            <a:r>
              <a:rPr lang="en-US" dirty="0"/>
              <a:t>https://</a:t>
            </a:r>
            <a:r>
              <a:rPr lang="en-US" dirty="0" err="1"/>
              <a:t>www.kbvresearch.com</a:t>
            </a:r>
            <a:r>
              <a:rPr lang="en-US" dirty="0"/>
              <a:t>/allergy-immunotherapy-market/</a:t>
            </a:r>
          </a:p>
        </p:txBody>
      </p:sp>
    </p:spTree>
    <p:extLst>
      <p:ext uri="{BB962C8B-B14F-4D97-AF65-F5344CB8AC3E}">
        <p14:creationId xmlns:p14="http://schemas.microsoft.com/office/powerpoint/2010/main" val="1693945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1089581" y="1449850"/>
            <a:ext cx="9955688" cy="779680"/>
          </a:xfrm>
        </p:spPr>
        <p:txBody>
          <a:bodyPr>
            <a:normAutofit fontScale="90000"/>
          </a:bodyPr>
          <a:lstStyle/>
          <a:p>
            <a:pPr algn="ctr"/>
            <a:r>
              <a:rPr lang="en-US" sz="3200" b="1" i="1" dirty="0"/>
              <a:t>Both SCIT and SLIT are More Cost-Effective than Dupixent!</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7" name="TextBox 6">
            <a:extLst>
              <a:ext uri="{FF2B5EF4-FFF2-40B4-BE49-F238E27FC236}">
                <a16:creationId xmlns:a16="http://schemas.microsoft.com/office/drawing/2014/main" id="{34377661-111E-7926-9E72-52BCA8DA61C9}"/>
              </a:ext>
            </a:extLst>
          </p:cNvPr>
          <p:cNvSpPr txBox="1"/>
          <p:nvPr/>
        </p:nvSpPr>
        <p:spPr>
          <a:xfrm>
            <a:off x="277813" y="6345274"/>
            <a:ext cx="4947958" cy="369332"/>
          </a:xfrm>
          <a:prstGeom prst="rect">
            <a:avLst/>
          </a:prstGeom>
          <a:noFill/>
        </p:spPr>
        <p:txBody>
          <a:bodyPr wrap="none" rtlCol="0">
            <a:spAutoFit/>
          </a:bodyPr>
          <a:lstStyle/>
          <a:p>
            <a:r>
              <a:rPr lang="en-US" dirty="0"/>
              <a:t>https://</a:t>
            </a:r>
            <a:r>
              <a:rPr lang="en-US" dirty="0" err="1"/>
              <a:t>www.ncbi.nlm.nih.gov</a:t>
            </a:r>
            <a:r>
              <a:rPr lang="en-US" dirty="0"/>
              <a:t>/books/NBK539194/</a:t>
            </a:r>
          </a:p>
        </p:txBody>
      </p:sp>
      <p:sp>
        <p:nvSpPr>
          <p:cNvPr id="3" name="Title 1">
            <a:extLst>
              <a:ext uri="{FF2B5EF4-FFF2-40B4-BE49-F238E27FC236}">
                <a16:creationId xmlns:a16="http://schemas.microsoft.com/office/drawing/2014/main" id="{2E34C085-2FF1-3C17-B89C-534370E6DDF5}"/>
              </a:ext>
            </a:extLst>
          </p:cNvPr>
          <p:cNvSpPr txBox="1">
            <a:spLocks/>
          </p:cNvSpPr>
          <p:nvPr/>
        </p:nvSpPr>
        <p:spPr>
          <a:xfrm>
            <a:off x="685800" y="311188"/>
            <a:ext cx="10763250" cy="1254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AIT is Relatively Low Cost Compared to Other Treatments</a:t>
            </a:r>
          </a:p>
        </p:txBody>
      </p:sp>
      <p:graphicFrame>
        <p:nvGraphicFramePr>
          <p:cNvPr id="9" name="Table 9">
            <a:extLst>
              <a:ext uri="{FF2B5EF4-FFF2-40B4-BE49-F238E27FC236}">
                <a16:creationId xmlns:a16="http://schemas.microsoft.com/office/drawing/2014/main" id="{D7CC28A4-2D68-A1FB-A5D7-B0223CF6D2AC}"/>
              </a:ext>
            </a:extLst>
          </p:cNvPr>
          <p:cNvGraphicFramePr>
            <a:graphicFrameLocks noGrp="1"/>
          </p:cNvGraphicFramePr>
          <p:nvPr>
            <p:extLst>
              <p:ext uri="{D42A27DB-BD31-4B8C-83A1-F6EECF244321}">
                <p14:modId xmlns:p14="http://schemas.microsoft.com/office/powerpoint/2010/main" val="1989905929"/>
              </p:ext>
            </p:extLst>
          </p:nvPr>
        </p:nvGraphicFramePr>
        <p:xfrm>
          <a:off x="1161740" y="2726664"/>
          <a:ext cx="9811370" cy="2772165"/>
        </p:xfrm>
        <a:graphic>
          <a:graphicData uri="http://schemas.openxmlformats.org/drawingml/2006/table">
            <a:tbl>
              <a:tblPr firstRow="1" bandRow="1">
                <a:tableStyleId>{5C22544A-7EE6-4342-B048-85BDC9FD1C3A}</a:tableStyleId>
              </a:tblPr>
              <a:tblGrid>
                <a:gridCol w="2287671">
                  <a:extLst>
                    <a:ext uri="{9D8B030D-6E8A-4147-A177-3AD203B41FA5}">
                      <a16:colId xmlns:a16="http://schemas.microsoft.com/office/drawing/2014/main" val="1251226230"/>
                    </a:ext>
                  </a:extLst>
                </a:gridCol>
                <a:gridCol w="2596243">
                  <a:extLst>
                    <a:ext uri="{9D8B030D-6E8A-4147-A177-3AD203B41FA5}">
                      <a16:colId xmlns:a16="http://schemas.microsoft.com/office/drawing/2014/main" val="1333682753"/>
                    </a:ext>
                  </a:extLst>
                </a:gridCol>
                <a:gridCol w="2596242">
                  <a:extLst>
                    <a:ext uri="{9D8B030D-6E8A-4147-A177-3AD203B41FA5}">
                      <a16:colId xmlns:a16="http://schemas.microsoft.com/office/drawing/2014/main" val="3475808214"/>
                    </a:ext>
                  </a:extLst>
                </a:gridCol>
                <a:gridCol w="2331214">
                  <a:extLst>
                    <a:ext uri="{9D8B030D-6E8A-4147-A177-3AD203B41FA5}">
                      <a16:colId xmlns:a16="http://schemas.microsoft.com/office/drawing/2014/main" val="3784186412"/>
                    </a:ext>
                  </a:extLst>
                </a:gridCol>
              </a:tblGrid>
              <a:tr h="635013">
                <a:tc>
                  <a:txBody>
                    <a:bodyPr/>
                    <a:lstStyle/>
                    <a:p>
                      <a:pPr lvl="0" algn="ctr"/>
                      <a:endParaRPr lang="en-US" dirty="0"/>
                    </a:p>
                  </a:txBody>
                  <a:tcPr anchor="ctr"/>
                </a:tc>
                <a:tc>
                  <a:txBody>
                    <a:bodyPr/>
                    <a:lstStyle/>
                    <a:p>
                      <a:pPr lvl="0" algn="ctr"/>
                      <a:r>
                        <a:rPr lang="en-US" dirty="0"/>
                        <a:t>Price</a:t>
                      </a:r>
                    </a:p>
                  </a:txBody>
                  <a:tcPr anchor="ctr"/>
                </a:tc>
                <a:tc>
                  <a:txBody>
                    <a:bodyPr/>
                    <a:lstStyle/>
                    <a:p>
                      <a:pPr lvl="0" algn="ctr"/>
                      <a:r>
                        <a:rPr lang="en-US" dirty="0"/>
                        <a:t>Dosing</a:t>
                      </a:r>
                    </a:p>
                  </a:txBody>
                  <a:tcPr anchor="ctr"/>
                </a:tc>
                <a:tc>
                  <a:txBody>
                    <a:bodyPr/>
                    <a:lstStyle/>
                    <a:p>
                      <a:pPr lvl="0" algn="ctr"/>
                      <a:r>
                        <a:rPr lang="en-US" dirty="0"/>
                        <a:t>Yearly Cost</a:t>
                      </a:r>
                    </a:p>
                  </a:txBody>
                  <a:tcPr anchor="ctr"/>
                </a:tc>
                <a:extLst>
                  <a:ext uri="{0D108BD9-81ED-4DB2-BD59-A6C34878D82A}">
                    <a16:rowId xmlns:a16="http://schemas.microsoft.com/office/drawing/2014/main" val="3027838984"/>
                  </a:ext>
                </a:extLst>
              </a:tr>
              <a:tr h="776447">
                <a:tc>
                  <a:txBody>
                    <a:bodyPr/>
                    <a:lstStyle/>
                    <a:p>
                      <a:pPr lvl="0" algn="ctr"/>
                      <a:r>
                        <a:rPr lang="en-US" dirty="0"/>
                        <a:t>SCIT</a:t>
                      </a:r>
                    </a:p>
                  </a:txBody>
                  <a:tcPr anchor="ctr"/>
                </a:tc>
                <a:tc>
                  <a:txBody>
                    <a:bodyPr/>
                    <a:lstStyle/>
                    <a:p>
                      <a:pPr lvl="0" algn="ctr"/>
                      <a:r>
                        <a:rPr lang="en-US" dirty="0"/>
                        <a:t>$600 per vial</a:t>
                      </a:r>
                    </a:p>
                    <a:p>
                      <a:pPr lvl="0" algn="ctr"/>
                      <a:r>
                        <a:rPr lang="en-US" dirty="0"/>
                        <a:t>$29 injection visit</a:t>
                      </a:r>
                    </a:p>
                  </a:txBody>
                  <a:tcPr anchor="ctr"/>
                </a:tc>
                <a:tc>
                  <a:txBody>
                    <a:bodyPr/>
                    <a:lstStyle/>
                    <a:p>
                      <a:pPr lvl="0" algn="ctr"/>
                      <a:r>
                        <a:rPr lang="en-US" dirty="0"/>
                        <a:t>6-month buildup</a:t>
                      </a:r>
                    </a:p>
                    <a:p>
                      <a:pPr lvl="0" algn="ctr"/>
                      <a:r>
                        <a:rPr lang="en-US" dirty="0"/>
                        <a:t>6-month maintenance</a:t>
                      </a:r>
                    </a:p>
                  </a:txBody>
                  <a:tcPr anchor="ctr"/>
                </a:tc>
                <a:tc>
                  <a:txBody>
                    <a:bodyPr/>
                    <a:lstStyle/>
                    <a:p>
                      <a:pPr lvl="0" algn="ctr"/>
                      <a:r>
                        <a:rPr lang="en-US" b="1" dirty="0"/>
                        <a:t>$4,132</a:t>
                      </a:r>
                    </a:p>
                    <a:p>
                      <a:pPr lvl="0" algn="ctr"/>
                      <a:r>
                        <a:rPr lang="en-US" b="0" dirty="0"/>
                        <a:t>(for 2 vials)</a:t>
                      </a:r>
                    </a:p>
                  </a:txBody>
                  <a:tcPr anchor="ctr"/>
                </a:tc>
                <a:extLst>
                  <a:ext uri="{0D108BD9-81ED-4DB2-BD59-A6C34878D82A}">
                    <a16:rowId xmlns:a16="http://schemas.microsoft.com/office/drawing/2014/main" val="754251772"/>
                  </a:ext>
                </a:extLst>
              </a:tr>
              <a:tr h="725692">
                <a:tc>
                  <a:txBody>
                    <a:bodyPr/>
                    <a:lstStyle/>
                    <a:p>
                      <a:pPr lvl="0" algn="ctr"/>
                      <a:r>
                        <a:rPr lang="en-US" dirty="0"/>
                        <a:t>SLIT</a:t>
                      </a:r>
                    </a:p>
                  </a:txBody>
                  <a:tcPr anchor="ctr"/>
                </a:tc>
                <a:tc>
                  <a:txBody>
                    <a:bodyPr/>
                    <a:lstStyle/>
                    <a:p>
                      <a:pPr lvl="0" algn="ctr"/>
                      <a:r>
                        <a:rPr lang="en-US" dirty="0"/>
                        <a:t>Odactra $300 per month</a:t>
                      </a:r>
                    </a:p>
                    <a:p>
                      <a:pPr lvl="0" algn="ctr"/>
                      <a:r>
                        <a:rPr lang="en-US" dirty="0"/>
                        <a:t>Grastek $312 per month</a:t>
                      </a:r>
                    </a:p>
                  </a:txBody>
                  <a:tcPr anchor="ctr"/>
                </a:tc>
                <a:tc>
                  <a:txBody>
                    <a:bodyPr/>
                    <a:lstStyle/>
                    <a:p>
                      <a:pPr lvl="0" algn="ctr"/>
                      <a:r>
                        <a:rPr lang="en-US" dirty="0"/>
                        <a:t>Daily dosing</a:t>
                      </a:r>
                    </a:p>
                  </a:txBody>
                  <a:tcPr anchor="ctr"/>
                </a:tc>
                <a:tc>
                  <a:txBody>
                    <a:bodyPr/>
                    <a:lstStyle/>
                    <a:p>
                      <a:pPr lvl="0" algn="ctr"/>
                      <a:r>
                        <a:rPr lang="en-US" b="1" i="0" dirty="0"/>
                        <a:t>$3,600</a:t>
                      </a:r>
                    </a:p>
                  </a:txBody>
                  <a:tcPr anchor="ctr"/>
                </a:tc>
                <a:extLst>
                  <a:ext uri="{0D108BD9-81ED-4DB2-BD59-A6C34878D82A}">
                    <a16:rowId xmlns:a16="http://schemas.microsoft.com/office/drawing/2014/main" val="1983738326"/>
                  </a:ext>
                </a:extLst>
              </a:tr>
              <a:tr h="635013">
                <a:tc>
                  <a:txBody>
                    <a:bodyPr/>
                    <a:lstStyle/>
                    <a:p>
                      <a:pPr lvl="0" algn="ctr"/>
                      <a:r>
                        <a:rPr lang="en-US" dirty="0"/>
                        <a:t>Dupixent</a:t>
                      </a:r>
                    </a:p>
                  </a:txBody>
                  <a:tcPr anchor="ctr"/>
                </a:tc>
                <a:tc>
                  <a:txBody>
                    <a:bodyPr/>
                    <a:lstStyle/>
                    <a:p>
                      <a:pPr lvl="0" algn="ctr"/>
                      <a:r>
                        <a:rPr lang="en-US" dirty="0"/>
                        <a:t>$1,154 for 300 mg</a:t>
                      </a:r>
                    </a:p>
                  </a:txBody>
                  <a:tcPr anchor="ctr"/>
                </a:tc>
                <a:tc>
                  <a:txBody>
                    <a:bodyPr/>
                    <a:lstStyle/>
                    <a:p>
                      <a:pPr lvl="0" algn="ctr"/>
                      <a:r>
                        <a:rPr lang="en-US" dirty="0"/>
                        <a:t>300 mg q2 weeks</a:t>
                      </a:r>
                    </a:p>
                  </a:txBody>
                  <a:tcPr anchor="ctr"/>
                </a:tc>
                <a:tc>
                  <a:txBody>
                    <a:bodyPr/>
                    <a:lstStyle/>
                    <a:p>
                      <a:pPr lvl="0" algn="ctr"/>
                      <a:r>
                        <a:rPr lang="en-US" b="1" dirty="0"/>
                        <a:t>$30,000</a:t>
                      </a:r>
                    </a:p>
                  </a:txBody>
                  <a:tcPr anchor="ctr"/>
                </a:tc>
                <a:extLst>
                  <a:ext uri="{0D108BD9-81ED-4DB2-BD59-A6C34878D82A}">
                    <a16:rowId xmlns:a16="http://schemas.microsoft.com/office/drawing/2014/main" val="2125850268"/>
                  </a:ext>
                </a:extLst>
              </a:tr>
            </a:tbl>
          </a:graphicData>
        </a:graphic>
      </p:graphicFrame>
    </p:spTree>
    <p:extLst>
      <p:ext uri="{BB962C8B-B14F-4D97-AF65-F5344CB8AC3E}">
        <p14:creationId xmlns:p14="http://schemas.microsoft.com/office/powerpoint/2010/main" val="327300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2" name="Picture 1">
            <a:extLst>
              <a:ext uri="{FF2B5EF4-FFF2-40B4-BE49-F238E27FC236}">
                <a16:creationId xmlns:a16="http://schemas.microsoft.com/office/drawing/2014/main" id="{347B0D23-D1AD-8A97-C07D-03C06F952A5A}"/>
              </a:ext>
            </a:extLst>
          </p:cNvPr>
          <p:cNvPicPr>
            <a:picLocks noChangeAspect="1"/>
          </p:cNvPicPr>
          <p:nvPr/>
        </p:nvPicPr>
        <p:blipFill rotWithShape="1">
          <a:blip r:embed="rId4"/>
          <a:srcRect l="513" r="22738" b="636"/>
          <a:stretch/>
        </p:blipFill>
        <p:spPr>
          <a:xfrm>
            <a:off x="6967294" y="316630"/>
            <a:ext cx="4405677" cy="4105922"/>
          </a:xfrm>
          <a:prstGeom prst="rect">
            <a:avLst/>
          </a:prstGeom>
        </p:spPr>
      </p:pic>
      <p:pic>
        <p:nvPicPr>
          <p:cNvPr id="5" name="Picture 4">
            <a:extLst>
              <a:ext uri="{FF2B5EF4-FFF2-40B4-BE49-F238E27FC236}">
                <a16:creationId xmlns:a16="http://schemas.microsoft.com/office/drawing/2014/main" id="{1E6C6FD5-2398-1D86-A558-DC553D27FEDE}"/>
              </a:ext>
            </a:extLst>
          </p:cNvPr>
          <p:cNvPicPr>
            <a:picLocks noChangeAspect="1"/>
          </p:cNvPicPr>
          <p:nvPr/>
        </p:nvPicPr>
        <p:blipFill rotWithShape="1">
          <a:blip r:embed="rId5"/>
          <a:srcRect l="513" r="22636"/>
          <a:stretch/>
        </p:blipFill>
        <p:spPr>
          <a:xfrm>
            <a:off x="6967293" y="4422552"/>
            <a:ext cx="4405678" cy="1598360"/>
          </a:xfrm>
          <a:prstGeom prst="rect">
            <a:avLst/>
          </a:prstGeom>
        </p:spPr>
      </p:pic>
      <p:sp>
        <p:nvSpPr>
          <p:cNvPr id="7" name="TextBox 6">
            <a:extLst>
              <a:ext uri="{FF2B5EF4-FFF2-40B4-BE49-F238E27FC236}">
                <a16:creationId xmlns:a16="http://schemas.microsoft.com/office/drawing/2014/main" id="{8F8DD470-C12F-6838-53AD-656061AD8BD3}"/>
              </a:ext>
            </a:extLst>
          </p:cNvPr>
          <p:cNvSpPr txBox="1"/>
          <p:nvPr/>
        </p:nvSpPr>
        <p:spPr>
          <a:xfrm>
            <a:off x="764145" y="653240"/>
            <a:ext cx="5708373" cy="3585597"/>
          </a:xfrm>
          <a:prstGeom prst="rect">
            <a:avLst/>
          </a:prstGeom>
          <a:noFill/>
        </p:spPr>
        <p:txBody>
          <a:bodyPr wrap="square" rtlCol="0">
            <a:spAutoFit/>
          </a:bodyPr>
          <a:lstStyle/>
          <a:p>
            <a:r>
              <a:rPr lang="en-US" sz="2700" dirty="0"/>
              <a:t>U.S. healthcare costs for adult patients with atopic dermatitis significantly increase with the severity of the disease.</a:t>
            </a:r>
          </a:p>
          <a:p>
            <a:pPr marL="342900" indent="-342900">
              <a:buFont typeface="Arial" panose="020B0604020202020204" pitchFamily="34" charset="0"/>
              <a:buChar char="•"/>
            </a:pPr>
            <a:r>
              <a:rPr lang="en-US" sz="2100" dirty="0"/>
              <a:t>Inpatient, outpatient, subspecialty, and ER visits show relatively similar costs across mild, moderate, and severe AD.</a:t>
            </a:r>
          </a:p>
          <a:p>
            <a:pPr marL="342900" indent="-342900">
              <a:buFont typeface="Arial" panose="020B0604020202020204" pitchFamily="34" charset="0"/>
              <a:buChar char="•"/>
            </a:pPr>
            <a:r>
              <a:rPr lang="en-US" sz="2100" dirty="0"/>
              <a:t>The major driver of cost: </a:t>
            </a:r>
            <a:r>
              <a:rPr lang="en-US" sz="2100" b="1" dirty="0">
                <a:solidFill>
                  <a:schemeClr val="bg2">
                    <a:lumMod val="40000"/>
                    <a:lumOff val="60000"/>
                  </a:schemeClr>
                </a:solidFill>
              </a:rPr>
              <a:t>Pharmacy Expenses!</a:t>
            </a:r>
            <a:r>
              <a:rPr lang="en-US" sz="2100" b="1" dirty="0"/>
              <a:t> </a:t>
            </a:r>
            <a:r>
              <a:rPr lang="en-US" sz="2100" dirty="0"/>
              <a:t>Particularly AD-related medications and systemic therapies (e.g., biologics) </a:t>
            </a:r>
          </a:p>
          <a:p>
            <a:pPr marL="285750" indent="-285750">
              <a:buFont typeface="Arial" panose="020B0604020202020204" pitchFamily="34" charset="0"/>
              <a:buChar char="•"/>
            </a:pPr>
            <a:endParaRPr lang="en-US" sz="2000" dirty="0"/>
          </a:p>
        </p:txBody>
      </p:sp>
      <p:sp>
        <p:nvSpPr>
          <p:cNvPr id="9" name="Frame 8">
            <a:extLst>
              <a:ext uri="{FF2B5EF4-FFF2-40B4-BE49-F238E27FC236}">
                <a16:creationId xmlns:a16="http://schemas.microsoft.com/office/drawing/2014/main" id="{316E63E1-64E5-65E4-9AFE-D8E76A4EF64B}"/>
              </a:ext>
            </a:extLst>
          </p:cNvPr>
          <p:cNvSpPr/>
          <p:nvPr/>
        </p:nvSpPr>
        <p:spPr>
          <a:xfrm>
            <a:off x="6907893" y="894179"/>
            <a:ext cx="4519962" cy="502250"/>
          </a:xfrm>
          <a:prstGeom prst="frame">
            <a:avLst>
              <a:gd name="adj1" fmla="val 8920"/>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ame 9">
            <a:extLst>
              <a:ext uri="{FF2B5EF4-FFF2-40B4-BE49-F238E27FC236}">
                <a16:creationId xmlns:a16="http://schemas.microsoft.com/office/drawing/2014/main" id="{28D85418-2FC3-913D-A6AD-AC4786C013B1}"/>
              </a:ext>
            </a:extLst>
          </p:cNvPr>
          <p:cNvSpPr/>
          <p:nvPr/>
        </p:nvSpPr>
        <p:spPr>
          <a:xfrm>
            <a:off x="6907893" y="4258553"/>
            <a:ext cx="4519962" cy="1807813"/>
          </a:xfrm>
          <a:prstGeom prst="frame">
            <a:avLst>
              <a:gd name="adj1" fmla="val 3185"/>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749498A1-A305-0BA0-7175-FB8FCC37AF4D}"/>
              </a:ext>
            </a:extLst>
          </p:cNvPr>
          <p:cNvSpPr txBox="1"/>
          <p:nvPr/>
        </p:nvSpPr>
        <p:spPr>
          <a:xfrm>
            <a:off x="277813" y="6363756"/>
            <a:ext cx="7249613" cy="369332"/>
          </a:xfrm>
          <a:prstGeom prst="rect">
            <a:avLst/>
          </a:prstGeom>
          <a:noFill/>
        </p:spPr>
        <p:txBody>
          <a:bodyPr wrap="none" rtlCol="0">
            <a:spAutoFit/>
          </a:bodyPr>
          <a:lstStyle/>
          <a:p>
            <a:r>
              <a:rPr lang="en-US" dirty="0"/>
              <a:t>Wang et al, </a:t>
            </a:r>
            <a:r>
              <a:rPr lang="en-US" i="1" dirty="0"/>
              <a:t>J </a:t>
            </a:r>
            <a:r>
              <a:rPr lang="en-US" i="1" dirty="0" err="1"/>
              <a:t>Manag</a:t>
            </a:r>
            <a:r>
              <a:rPr lang="en-US" i="1" dirty="0"/>
              <a:t> Care Spec Pharm</a:t>
            </a:r>
            <a:r>
              <a:rPr lang="en-US" dirty="0"/>
              <a:t>. (2022) </a:t>
            </a:r>
            <a:r>
              <a:rPr lang="en-US" dirty="0" err="1"/>
              <a:t>doi</a:t>
            </a:r>
            <a:r>
              <a:rPr lang="en-US" dirty="0"/>
              <a:t>: 10.18553/jmcp.2022.28.1.69</a:t>
            </a:r>
          </a:p>
        </p:txBody>
      </p:sp>
      <p:sp>
        <p:nvSpPr>
          <p:cNvPr id="13" name="TextBox 12">
            <a:extLst>
              <a:ext uri="{FF2B5EF4-FFF2-40B4-BE49-F238E27FC236}">
                <a16:creationId xmlns:a16="http://schemas.microsoft.com/office/drawing/2014/main" id="{7F5C73B6-9F52-296A-D696-D1E3EB27BDBC}"/>
              </a:ext>
            </a:extLst>
          </p:cNvPr>
          <p:cNvSpPr txBox="1"/>
          <p:nvPr/>
        </p:nvSpPr>
        <p:spPr>
          <a:xfrm>
            <a:off x="764144" y="4339204"/>
            <a:ext cx="5708373" cy="1246495"/>
          </a:xfrm>
          <a:prstGeom prst="rect">
            <a:avLst/>
          </a:prstGeom>
          <a:noFill/>
        </p:spPr>
        <p:txBody>
          <a:bodyPr wrap="square" rtlCol="0">
            <a:spAutoFit/>
          </a:bodyPr>
          <a:lstStyle/>
          <a:p>
            <a:r>
              <a:rPr lang="en-US" sz="2500" dirty="0"/>
              <a:t>AIT is a </a:t>
            </a:r>
            <a:r>
              <a:rPr lang="en-US" sz="2500" b="1" dirty="0">
                <a:solidFill>
                  <a:schemeClr val="bg2">
                    <a:lumMod val="40000"/>
                    <a:lumOff val="60000"/>
                  </a:schemeClr>
                </a:solidFill>
              </a:rPr>
              <a:t>cost-efficient treatment for AD </a:t>
            </a:r>
            <a:r>
              <a:rPr lang="en-US" sz="2500" dirty="0"/>
              <a:t>and can reduce the need for expensive AD-related medications and systemic therapies!</a:t>
            </a:r>
          </a:p>
        </p:txBody>
      </p:sp>
    </p:spTree>
    <p:extLst>
      <p:ext uri="{BB962C8B-B14F-4D97-AF65-F5344CB8AC3E}">
        <p14:creationId xmlns:p14="http://schemas.microsoft.com/office/powerpoint/2010/main" val="28097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8" y="301009"/>
            <a:ext cx="10706099" cy="1053128"/>
          </a:xfrm>
        </p:spPr>
        <p:txBody>
          <a:bodyPr/>
          <a:lstStyle/>
          <a:p>
            <a:pPr algn="ctr"/>
            <a:r>
              <a:rPr lang="en-US" dirty="0"/>
              <a:t>Pros of AIT for Treating Atopic Dermatitis</a:t>
            </a:r>
          </a:p>
        </p:txBody>
      </p:sp>
      <p:sp>
        <p:nvSpPr>
          <p:cNvPr id="3" name="Content Placeholder 2">
            <a:extLst>
              <a:ext uri="{FF2B5EF4-FFF2-40B4-BE49-F238E27FC236}">
                <a16:creationId xmlns:a16="http://schemas.microsoft.com/office/drawing/2014/main" id="{E69BF789-9767-D836-E902-51BBAEB92E83}"/>
              </a:ext>
            </a:extLst>
          </p:cNvPr>
          <p:cNvSpPr>
            <a:spLocks noGrp="1"/>
          </p:cNvSpPr>
          <p:nvPr>
            <p:ph idx="1"/>
          </p:nvPr>
        </p:nvSpPr>
        <p:spPr>
          <a:xfrm>
            <a:off x="671063" y="1541346"/>
            <a:ext cx="10849871" cy="4334316"/>
          </a:xfrm>
        </p:spPr>
        <p:txBody>
          <a:bodyPr>
            <a:normAutofit fontScale="92500"/>
          </a:bodyPr>
          <a:lstStyle/>
          <a:p>
            <a:r>
              <a:rPr lang="en-US" sz="3200" dirty="0"/>
              <a:t>It has demonstrated significant therapeutic efficacy for the treatment of AD.</a:t>
            </a:r>
          </a:p>
          <a:p>
            <a:r>
              <a:rPr lang="en-US" sz="3200" dirty="0"/>
              <a:t>It can treat co-morbid conditions such as allergic rhinitis and asthma.</a:t>
            </a:r>
          </a:p>
          <a:p>
            <a:r>
              <a:rPr lang="en-US" sz="3200" dirty="0"/>
              <a:t>It may induce long term remission and modify the disease course.</a:t>
            </a:r>
          </a:p>
          <a:p>
            <a:r>
              <a:rPr lang="en-US" sz="3200" dirty="0"/>
              <a:t>Some patients prefer a more natural and personalized approach to AD. </a:t>
            </a:r>
          </a:p>
          <a:p>
            <a:r>
              <a:rPr lang="en-US" sz="3200" dirty="0"/>
              <a:t>It is safe, including in pregnancy.</a:t>
            </a:r>
          </a:p>
          <a:p>
            <a:r>
              <a:rPr lang="en-US" sz="3200" dirty="0"/>
              <a:t>It is widely available.</a:t>
            </a:r>
          </a:p>
          <a:p>
            <a:r>
              <a:rPr lang="en-US" sz="3200" dirty="0"/>
              <a:t>It is low cost and can lead to significant healthcare savings.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Tree>
    <p:extLst>
      <p:ext uri="{BB962C8B-B14F-4D97-AF65-F5344CB8AC3E}">
        <p14:creationId xmlns:p14="http://schemas.microsoft.com/office/powerpoint/2010/main" val="34638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2424392" y="331693"/>
            <a:ext cx="7343215" cy="1053128"/>
          </a:xfrm>
        </p:spPr>
        <p:txBody>
          <a:bodyPr>
            <a:normAutofit/>
          </a:bodyPr>
          <a:lstStyle/>
          <a:p>
            <a:pPr algn="ctr"/>
            <a:r>
              <a:rPr lang="en-US" dirty="0"/>
              <a:t>Case Revisited</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3" name="TextBox 2">
            <a:extLst>
              <a:ext uri="{FF2B5EF4-FFF2-40B4-BE49-F238E27FC236}">
                <a16:creationId xmlns:a16="http://schemas.microsoft.com/office/drawing/2014/main" id="{5ED8268E-9611-11F3-0511-0EA76C7FD1F6}"/>
              </a:ext>
            </a:extLst>
          </p:cNvPr>
          <p:cNvSpPr txBox="1"/>
          <p:nvPr/>
        </p:nvSpPr>
        <p:spPr>
          <a:xfrm>
            <a:off x="572759" y="1550603"/>
            <a:ext cx="5893948" cy="4262705"/>
          </a:xfrm>
          <a:prstGeom prst="rect">
            <a:avLst/>
          </a:prstGeom>
          <a:noFill/>
        </p:spPr>
        <p:txBody>
          <a:bodyPr wrap="square" rtlCol="0">
            <a:spAutoFit/>
          </a:bodyPr>
          <a:lstStyle/>
          <a:p>
            <a:r>
              <a:rPr lang="en-US" sz="2500" dirty="0"/>
              <a:t>7-year-old M with allergic rhinitis and severe atopic dermatitis presents to urgent care for recurrent flare of eczema herpeticum. He was not able to tolerate Dupixent, so his AD is being treated with low dose methotrexate and cyclosporine. </a:t>
            </a:r>
            <a:r>
              <a:rPr lang="en-US" sz="2500" b="1" i="1" dirty="0"/>
              <a:t>Would you make any changes to his treatment?</a:t>
            </a:r>
          </a:p>
          <a:p>
            <a:endParaRPr lang="en-US" sz="800" b="1" i="1" dirty="0"/>
          </a:p>
          <a:p>
            <a:pPr marL="457200" indent="-457200">
              <a:buFont typeface="Wingdings" pitchFamily="2" charset="2"/>
              <a:buChar char="Ø"/>
            </a:pPr>
            <a:r>
              <a:rPr lang="en-US" sz="2000" dirty="0"/>
              <a:t>Consider allergy testing.</a:t>
            </a:r>
          </a:p>
          <a:p>
            <a:pPr marL="457200" indent="-457200">
              <a:buFont typeface="Wingdings" pitchFamily="2" charset="2"/>
              <a:buChar char="Ø"/>
            </a:pPr>
            <a:r>
              <a:rPr lang="en-US" sz="2000" dirty="0"/>
              <a:t>If sensitized to HDM or birch, he would be an excellent candidate for AIT, which could help him wean off dual immunosuppressant therapy.</a:t>
            </a:r>
          </a:p>
        </p:txBody>
      </p:sp>
      <p:pic>
        <p:nvPicPr>
          <p:cNvPr id="7" name="Picture 6">
            <a:extLst>
              <a:ext uri="{FF2B5EF4-FFF2-40B4-BE49-F238E27FC236}">
                <a16:creationId xmlns:a16="http://schemas.microsoft.com/office/drawing/2014/main" id="{53A1AAE4-C8FF-0ADB-1735-31770939D06F}"/>
              </a:ext>
            </a:extLst>
          </p:cNvPr>
          <p:cNvPicPr>
            <a:picLocks noChangeAspect="1"/>
          </p:cNvPicPr>
          <p:nvPr/>
        </p:nvPicPr>
        <p:blipFill>
          <a:blip r:embed="rId4"/>
          <a:stretch>
            <a:fillRect/>
          </a:stretch>
        </p:blipFill>
        <p:spPr>
          <a:xfrm>
            <a:off x="6970039" y="1709568"/>
            <a:ext cx="4649202" cy="3944777"/>
          </a:xfrm>
          <a:prstGeom prst="rect">
            <a:avLst/>
          </a:prstGeom>
        </p:spPr>
      </p:pic>
      <p:sp>
        <p:nvSpPr>
          <p:cNvPr id="8" name="TextBox 7">
            <a:extLst>
              <a:ext uri="{FF2B5EF4-FFF2-40B4-BE49-F238E27FC236}">
                <a16:creationId xmlns:a16="http://schemas.microsoft.com/office/drawing/2014/main" id="{7F660067-2BE5-4E07-114C-944F5D306DBF}"/>
              </a:ext>
            </a:extLst>
          </p:cNvPr>
          <p:cNvSpPr txBox="1"/>
          <p:nvPr/>
        </p:nvSpPr>
        <p:spPr>
          <a:xfrm>
            <a:off x="6970039" y="5340560"/>
            <a:ext cx="1046697" cy="276999"/>
          </a:xfrm>
          <a:prstGeom prst="rect">
            <a:avLst/>
          </a:prstGeom>
          <a:noFill/>
        </p:spPr>
        <p:txBody>
          <a:bodyPr wrap="none" rtlCol="0">
            <a:spAutoFit/>
          </a:bodyPr>
          <a:lstStyle/>
          <a:p>
            <a:r>
              <a:rPr lang="en-US" sz="1200" i="1" dirty="0" err="1"/>
              <a:t>dftbskindeep.com</a:t>
            </a:r>
            <a:endParaRPr lang="en-US" sz="1200" i="1" dirty="0"/>
          </a:p>
        </p:txBody>
      </p:sp>
    </p:spTree>
    <p:extLst>
      <p:ext uri="{BB962C8B-B14F-4D97-AF65-F5344CB8AC3E}">
        <p14:creationId xmlns:p14="http://schemas.microsoft.com/office/powerpoint/2010/main" val="1309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2433021" y="253334"/>
            <a:ext cx="7343215" cy="1053128"/>
          </a:xfrm>
        </p:spPr>
        <p:txBody>
          <a:bodyPr>
            <a:normAutofit/>
          </a:bodyPr>
          <a:lstStyle/>
          <a:p>
            <a:pPr algn="ctr"/>
            <a:r>
              <a:rPr lang="en-US" dirty="0"/>
              <a:t>Atopic Dermatitis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2050" name="Picture 2" descr="Eczema Statistics | Allergy &amp; Asthma Network">
            <a:extLst>
              <a:ext uri="{FF2B5EF4-FFF2-40B4-BE49-F238E27FC236}">
                <a16:creationId xmlns:a16="http://schemas.microsoft.com/office/drawing/2014/main" id="{785639C4-01C2-C81F-6F7A-1B8FF4A2B8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96" b="11831"/>
          <a:stretch/>
        </p:blipFill>
        <p:spPr bwMode="auto">
          <a:xfrm>
            <a:off x="2892793" y="1249944"/>
            <a:ext cx="6406412" cy="45300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4B44A1-8817-EFBA-0728-B2B807F3127B}"/>
              </a:ext>
            </a:extLst>
          </p:cNvPr>
          <p:cNvSpPr txBox="1"/>
          <p:nvPr/>
        </p:nvSpPr>
        <p:spPr>
          <a:xfrm>
            <a:off x="260555" y="6365542"/>
            <a:ext cx="2667333" cy="369332"/>
          </a:xfrm>
          <a:prstGeom prst="rect">
            <a:avLst/>
          </a:prstGeom>
          <a:noFill/>
        </p:spPr>
        <p:txBody>
          <a:bodyPr wrap="none" rtlCol="0">
            <a:spAutoFit/>
          </a:bodyPr>
          <a:lstStyle/>
          <a:p>
            <a:r>
              <a:rPr lang="en-US" dirty="0" err="1"/>
              <a:t>AllergyAsthmaNetwork.org</a:t>
            </a:r>
            <a:endParaRPr lang="en-US" dirty="0"/>
          </a:p>
        </p:txBody>
      </p:sp>
    </p:spTree>
    <p:extLst>
      <p:ext uri="{BB962C8B-B14F-4D97-AF65-F5344CB8AC3E}">
        <p14:creationId xmlns:p14="http://schemas.microsoft.com/office/powerpoint/2010/main" val="159009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2067329"/>
            <a:ext cx="10706099" cy="2264819"/>
          </a:xfrm>
        </p:spPr>
        <p:txBody>
          <a:bodyPr>
            <a:noAutofit/>
          </a:bodyPr>
          <a:lstStyle/>
          <a:p>
            <a:pPr algn="ctr"/>
            <a:r>
              <a:rPr lang="en-US" sz="10000" dirty="0"/>
              <a:t>Rebuttal</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Tree>
    <p:extLst>
      <p:ext uri="{BB962C8B-B14F-4D97-AF65-F5344CB8AC3E}">
        <p14:creationId xmlns:p14="http://schemas.microsoft.com/office/powerpoint/2010/main" val="404020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1491423" y="136614"/>
            <a:ext cx="9226412" cy="2135276"/>
          </a:xfrm>
        </p:spPr>
        <p:txBody>
          <a:bodyPr>
            <a:normAutofit/>
          </a:bodyPr>
          <a:lstStyle/>
          <a:p>
            <a:r>
              <a:rPr lang="en-US" sz="3600" dirty="0"/>
              <a:t>The time invested in AIT now can lead to less time managing symptoms in the future, saving time and improving quality of life long-term.</a:t>
            </a:r>
          </a:p>
        </p:txBody>
      </p:sp>
      <p:sp>
        <p:nvSpPr>
          <p:cNvPr id="3" name="Content Placeholder 2">
            <a:extLst>
              <a:ext uri="{FF2B5EF4-FFF2-40B4-BE49-F238E27FC236}">
                <a16:creationId xmlns:a16="http://schemas.microsoft.com/office/drawing/2014/main" id="{E69BF789-9767-D836-E902-51BBAEB92E83}"/>
              </a:ext>
            </a:extLst>
          </p:cNvPr>
          <p:cNvSpPr>
            <a:spLocks noGrp="1"/>
          </p:cNvSpPr>
          <p:nvPr>
            <p:ph idx="1"/>
          </p:nvPr>
        </p:nvSpPr>
        <p:spPr>
          <a:xfrm>
            <a:off x="1491423" y="4467095"/>
            <a:ext cx="8995670" cy="1544955"/>
          </a:xfrm>
        </p:spPr>
        <p:txBody>
          <a:bodyPr>
            <a:normAutofit/>
          </a:bodyPr>
          <a:lstStyle/>
          <a:p>
            <a:r>
              <a:rPr lang="en-US" dirty="0"/>
              <a:t>Less time spent suffering from symptoms.</a:t>
            </a:r>
          </a:p>
          <a:p>
            <a:r>
              <a:rPr lang="en-US" dirty="0"/>
              <a:t>SLIT can be offered to patients who are unable to come in for SCIT injections.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 name="Picture 4">
            <a:extLst>
              <a:ext uri="{FF2B5EF4-FFF2-40B4-BE49-F238E27FC236}">
                <a16:creationId xmlns:a16="http://schemas.microsoft.com/office/drawing/2014/main" id="{08F50C9D-0F0C-00FC-2734-61F46134FA61}"/>
              </a:ext>
            </a:extLst>
          </p:cNvPr>
          <p:cNvPicPr>
            <a:picLocks noChangeAspect="1"/>
          </p:cNvPicPr>
          <p:nvPr/>
        </p:nvPicPr>
        <p:blipFill>
          <a:blip r:embed="rId4"/>
          <a:stretch>
            <a:fillRect/>
          </a:stretch>
        </p:blipFill>
        <p:spPr>
          <a:xfrm>
            <a:off x="1606793" y="2390905"/>
            <a:ext cx="8995671" cy="1697740"/>
          </a:xfrm>
          <a:prstGeom prst="rect">
            <a:avLst/>
          </a:prstGeom>
        </p:spPr>
      </p:pic>
      <p:sp>
        <p:nvSpPr>
          <p:cNvPr id="7" name="TextBox 6">
            <a:extLst>
              <a:ext uri="{FF2B5EF4-FFF2-40B4-BE49-F238E27FC236}">
                <a16:creationId xmlns:a16="http://schemas.microsoft.com/office/drawing/2014/main" id="{8F9632D4-61F2-BAE5-906A-5B02E4ADD3E9}"/>
              </a:ext>
            </a:extLst>
          </p:cNvPr>
          <p:cNvSpPr txBox="1"/>
          <p:nvPr/>
        </p:nvSpPr>
        <p:spPr>
          <a:xfrm>
            <a:off x="277813" y="6326912"/>
            <a:ext cx="3420745" cy="369332"/>
          </a:xfrm>
          <a:prstGeom prst="rect">
            <a:avLst/>
          </a:prstGeom>
          <a:noFill/>
        </p:spPr>
        <p:txBody>
          <a:bodyPr wrap="none" rtlCol="0">
            <a:spAutoFit/>
          </a:bodyPr>
          <a:lstStyle/>
          <a:p>
            <a:r>
              <a:rPr lang="en-US" dirty="0"/>
              <a:t>https://</a:t>
            </a:r>
            <a:r>
              <a:rPr lang="en-US" dirty="0" err="1"/>
              <a:t>www.iowaallergyclinic.com</a:t>
            </a:r>
            <a:r>
              <a:rPr lang="en-US" dirty="0"/>
              <a:t>/</a:t>
            </a:r>
          </a:p>
        </p:txBody>
      </p:sp>
    </p:spTree>
    <p:extLst>
      <p:ext uri="{BB962C8B-B14F-4D97-AF65-F5344CB8AC3E}">
        <p14:creationId xmlns:p14="http://schemas.microsoft.com/office/powerpoint/2010/main" val="3007827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360115"/>
            <a:ext cx="10706099" cy="1053128"/>
          </a:xfrm>
        </p:spPr>
        <p:txBody>
          <a:bodyPr>
            <a:normAutofit/>
          </a:bodyPr>
          <a:lstStyle/>
          <a:p>
            <a:pPr algn="ctr"/>
            <a:r>
              <a:rPr lang="en-US" sz="4400" dirty="0"/>
              <a:t>AIT Side Effects are Mild and Manageable</a:t>
            </a:r>
            <a:endParaRPr lang="en-US" dirty="0"/>
          </a:p>
        </p:txBody>
      </p:sp>
      <p:sp>
        <p:nvSpPr>
          <p:cNvPr id="3" name="Content Placeholder 2">
            <a:extLst>
              <a:ext uri="{FF2B5EF4-FFF2-40B4-BE49-F238E27FC236}">
                <a16:creationId xmlns:a16="http://schemas.microsoft.com/office/drawing/2014/main" id="{E69BF789-9767-D836-E902-51BBAEB92E83}"/>
              </a:ext>
            </a:extLst>
          </p:cNvPr>
          <p:cNvSpPr>
            <a:spLocks noGrp="1"/>
          </p:cNvSpPr>
          <p:nvPr>
            <p:ph idx="1"/>
          </p:nvPr>
        </p:nvSpPr>
        <p:spPr>
          <a:xfrm>
            <a:off x="742949" y="1616669"/>
            <a:ext cx="10706100" cy="4429984"/>
          </a:xfrm>
        </p:spPr>
        <p:txBody>
          <a:bodyPr>
            <a:normAutofit/>
          </a:bodyPr>
          <a:lstStyle/>
          <a:p>
            <a:r>
              <a:rPr lang="en-US" sz="2400" dirty="0">
                <a:effectLst/>
                <a:ea typeface="Times New Roman" panose="02020603050405020304" pitchFamily="18" charset="0"/>
              </a:rPr>
              <a:t>Twelve RCTs in AD and 87 RCTs in rhinitis and asthma addressed adverse events from AIT and were described as </a:t>
            </a:r>
            <a:r>
              <a:rPr lang="en-US" sz="2400" b="1" dirty="0">
                <a:solidFill>
                  <a:schemeClr val="accent4">
                    <a:lumMod val="40000"/>
                    <a:lumOff val="60000"/>
                  </a:schemeClr>
                </a:solidFill>
                <a:effectLst/>
                <a:ea typeface="Times New Roman" panose="02020603050405020304" pitchFamily="18" charset="0"/>
              </a:rPr>
              <a:t>primarily local reactions</a:t>
            </a:r>
            <a:r>
              <a:rPr lang="en-US" sz="2400" dirty="0">
                <a:effectLst/>
                <a:ea typeface="Times New Roman" panose="02020603050405020304" pitchFamily="18" charset="0"/>
              </a:rPr>
              <a:t>; not that many systemic reactions.</a:t>
            </a:r>
          </a:p>
          <a:p>
            <a:r>
              <a:rPr lang="en-US" sz="2400" b="1" dirty="0">
                <a:solidFill>
                  <a:schemeClr val="accent4">
                    <a:lumMod val="40000"/>
                    <a:lumOff val="60000"/>
                  </a:schemeClr>
                </a:solidFill>
                <a:effectLst/>
                <a:ea typeface="Times New Roman" panose="02020603050405020304" pitchFamily="18" charset="0"/>
              </a:rPr>
              <a:t>You’re in control of the build up phase</a:t>
            </a:r>
            <a:r>
              <a:rPr lang="en-US" sz="2400" dirty="0">
                <a:effectLst/>
                <a:ea typeface="Times New Roman" panose="02020603050405020304" pitchFamily="18" charset="0"/>
              </a:rPr>
              <a:t>: can adjust protocols as needed to minimize side effects</a:t>
            </a:r>
          </a:p>
          <a:p>
            <a:r>
              <a:rPr lang="en-US" sz="2400" b="1" dirty="0">
                <a:solidFill>
                  <a:schemeClr val="accent4">
                    <a:lumMod val="40000"/>
                    <a:lumOff val="60000"/>
                  </a:schemeClr>
                </a:solidFill>
                <a:effectLst/>
                <a:ea typeface="Times New Roman" panose="02020603050405020304" pitchFamily="18" charset="0"/>
              </a:rPr>
              <a:t>You can treat through side effects</a:t>
            </a:r>
            <a:r>
              <a:rPr lang="en-US" sz="2400" dirty="0">
                <a:effectLst/>
                <a:ea typeface="Times New Roman" panose="02020603050405020304" pitchFamily="18" charset="0"/>
              </a:rPr>
              <a:t>: reactions are temporary and reversible. Even when more noticeable side effects occur, they usually do not require discontinuation of therapy.</a:t>
            </a:r>
          </a:p>
          <a:p>
            <a:r>
              <a:rPr lang="en-US" sz="2400" dirty="0">
                <a:effectLst/>
                <a:ea typeface="Times New Roman" panose="02020603050405020304" pitchFamily="18" charset="0"/>
              </a:rPr>
              <a:t>Adverse events estimated from the AD trials alone were often insufficient to meaningfully inform decision making and were therefore pooled with systematic reviews of AIT used similarly for allergic rhinitis and asthma – is this generalizable?</a:t>
            </a:r>
          </a:p>
          <a:p>
            <a:endParaRPr lang="en-US" sz="2400" dirty="0"/>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Tree>
    <p:extLst>
      <p:ext uri="{BB962C8B-B14F-4D97-AF65-F5344CB8AC3E}">
        <p14:creationId xmlns:p14="http://schemas.microsoft.com/office/powerpoint/2010/main" val="166920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9" y="190090"/>
            <a:ext cx="10706099" cy="1053128"/>
          </a:xfrm>
        </p:spPr>
        <p:txBody>
          <a:bodyPr>
            <a:normAutofit/>
          </a:bodyPr>
          <a:lstStyle/>
          <a:p>
            <a:pPr algn="ctr"/>
            <a:r>
              <a:rPr lang="en-US" sz="4400" dirty="0"/>
              <a:t>Topical </a:t>
            </a:r>
            <a:r>
              <a:rPr lang="en-US" dirty="0"/>
              <a:t>Treatments Also Have</a:t>
            </a:r>
            <a:r>
              <a:rPr lang="en-US" sz="4400" dirty="0"/>
              <a:t> Adverse Effects!</a:t>
            </a:r>
            <a:endParaRPr lang="en-US" dirty="0"/>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12" name="Picture 11">
            <a:extLst>
              <a:ext uri="{FF2B5EF4-FFF2-40B4-BE49-F238E27FC236}">
                <a16:creationId xmlns:a16="http://schemas.microsoft.com/office/drawing/2014/main" id="{D9E65995-36A2-D0CD-50FA-343006C02C0D}"/>
              </a:ext>
            </a:extLst>
          </p:cNvPr>
          <p:cNvPicPr>
            <a:picLocks noChangeAspect="1"/>
          </p:cNvPicPr>
          <p:nvPr/>
        </p:nvPicPr>
        <p:blipFill rotWithShape="1">
          <a:blip r:embed="rId4"/>
          <a:srcRect t="7821" b="4288"/>
          <a:stretch/>
        </p:blipFill>
        <p:spPr>
          <a:xfrm>
            <a:off x="478787" y="1520456"/>
            <a:ext cx="5077553" cy="1818167"/>
          </a:xfrm>
          <a:prstGeom prst="rect">
            <a:avLst/>
          </a:prstGeom>
        </p:spPr>
      </p:pic>
      <p:sp>
        <p:nvSpPr>
          <p:cNvPr id="14" name="TextBox 13">
            <a:extLst>
              <a:ext uri="{FF2B5EF4-FFF2-40B4-BE49-F238E27FC236}">
                <a16:creationId xmlns:a16="http://schemas.microsoft.com/office/drawing/2014/main" id="{72B542DA-D542-347E-40AF-348BF50793DB}"/>
              </a:ext>
            </a:extLst>
          </p:cNvPr>
          <p:cNvSpPr txBox="1"/>
          <p:nvPr/>
        </p:nvSpPr>
        <p:spPr>
          <a:xfrm>
            <a:off x="277813" y="6365542"/>
            <a:ext cx="6975820" cy="369332"/>
          </a:xfrm>
          <a:prstGeom prst="rect">
            <a:avLst/>
          </a:prstGeom>
          <a:noFill/>
        </p:spPr>
        <p:txBody>
          <a:bodyPr wrap="none" rtlCol="0">
            <a:spAutoFit/>
          </a:bodyPr>
          <a:lstStyle/>
          <a:p>
            <a:r>
              <a:rPr lang="en-US" dirty="0"/>
              <a:t>https://</a:t>
            </a:r>
            <a:r>
              <a:rPr lang="en-US" dirty="0" err="1"/>
              <a:t>eczemaless.com</a:t>
            </a:r>
            <a:r>
              <a:rPr lang="en-US" dirty="0"/>
              <a:t>/treating-eczema-using-topical-creams/#</a:t>
            </a:r>
            <a:r>
              <a:rPr lang="en-US" dirty="0" err="1"/>
              <a:t>sideeffects</a:t>
            </a:r>
            <a:endParaRPr lang="en-US" dirty="0"/>
          </a:p>
        </p:txBody>
      </p:sp>
      <p:pic>
        <p:nvPicPr>
          <p:cNvPr id="5126" name="Picture 6" descr="Safety and Side Effects of EUCRISA® (crisaborole) | Safety Info">
            <a:extLst>
              <a:ext uri="{FF2B5EF4-FFF2-40B4-BE49-F238E27FC236}">
                <a16:creationId xmlns:a16="http://schemas.microsoft.com/office/drawing/2014/main" id="{E9A0F880-6A85-EF5D-03D0-62E308F310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215"/>
          <a:stretch/>
        </p:blipFill>
        <p:spPr bwMode="auto">
          <a:xfrm>
            <a:off x="478787" y="3833345"/>
            <a:ext cx="5077553" cy="2010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5ADC4E-1F4E-7650-03F9-05F87AB8ED16}"/>
              </a:ext>
            </a:extLst>
          </p:cNvPr>
          <p:cNvPicPr>
            <a:picLocks noChangeAspect="1"/>
          </p:cNvPicPr>
          <p:nvPr/>
        </p:nvPicPr>
        <p:blipFill>
          <a:blip r:embed="rId6"/>
          <a:stretch>
            <a:fillRect/>
          </a:stretch>
        </p:blipFill>
        <p:spPr>
          <a:xfrm>
            <a:off x="5960113" y="2294329"/>
            <a:ext cx="5753100" cy="2540000"/>
          </a:xfrm>
          <a:prstGeom prst="rect">
            <a:avLst/>
          </a:prstGeom>
        </p:spPr>
      </p:pic>
    </p:spTree>
    <p:extLst>
      <p:ext uri="{BB962C8B-B14F-4D97-AF65-F5344CB8AC3E}">
        <p14:creationId xmlns:p14="http://schemas.microsoft.com/office/powerpoint/2010/main" val="400497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50800"/>
            <a:ext cx="10706099" cy="1053128"/>
          </a:xfrm>
        </p:spPr>
        <p:txBody>
          <a:bodyPr>
            <a:normAutofit/>
          </a:bodyPr>
          <a:lstStyle/>
          <a:p>
            <a:pPr algn="ctr"/>
            <a:r>
              <a:rPr lang="en-US" sz="3600" dirty="0"/>
              <a:t>Topical Medications </a:t>
            </a:r>
            <a:r>
              <a:rPr lang="en-US" sz="3600" b="1" i="1" dirty="0"/>
              <a:t>Will</a:t>
            </a:r>
            <a:r>
              <a:rPr lang="en-US" sz="3600" dirty="0"/>
              <a:t> </a:t>
            </a:r>
            <a:r>
              <a:rPr lang="en-US" sz="3600" b="1" i="1" dirty="0"/>
              <a:t>Not</a:t>
            </a:r>
            <a:r>
              <a:rPr lang="en-US" sz="3600" dirty="0"/>
              <a:t> Alter the Course of Disease </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 name="Picture 4">
            <a:extLst>
              <a:ext uri="{FF2B5EF4-FFF2-40B4-BE49-F238E27FC236}">
                <a16:creationId xmlns:a16="http://schemas.microsoft.com/office/drawing/2014/main" id="{330B990B-798D-3631-9763-E7C29D426F09}"/>
              </a:ext>
            </a:extLst>
          </p:cNvPr>
          <p:cNvPicPr>
            <a:picLocks noChangeAspect="1"/>
          </p:cNvPicPr>
          <p:nvPr/>
        </p:nvPicPr>
        <p:blipFill>
          <a:blip r:embed="rId4"/>
          <a:stretch>
            <a:fillRect/>
          </a:stretch>
        </p:blipFill>
        <p:spPr>
          <a:xfrm>
            <a:off x="7872647" y="1139254"/>
            <a:ext cx="2936998" cy="4580320"/>
          </a:xfrm>
          <a:prstGeom prst="rect">
            <a:avLst/>
          </a:prstGeom>
        </p:spPr>
      </p:pic>
      <p:pic>
        <p:nvPicPr>
          <p:cNvPr id="4104" name="Picture 8" descr="Frontiers | The immunological and structural epidermal barrier dysfunction  and skin microbiome in atopic dermatitis-an update">
            <a:extLst>
              <a:ext uri="{FF2B5EF4-FFF2-40B4-BE49-F238E27FC236}">
                <a16:creationId xmlns:a16="http://schemas.microsoft.com/office/drawing/2014/main" id="{64AD4518-5568-D97A-44D1-3F3D13DCA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628" y="1138428"/>
            <a:ext cx="6585393" cy="4581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7082ED-5447-7F3D-589F-D9E8B8F6FC7E}"/>
              </a:ext>
            </a:extLst>
          </p:cNvPr>
          <p:cNvSpPr txBox="1"/>
          <p:nvPr/>
        </p:nvSpPr>
        <p:spPr>
          <a:xfrm>
            <a:off x="260555" y="6365542"/>
            <a:ext cx="6772431" cy="369332"/>
          </a:xfrm>
          <a:prstGeom prst="rect">
            <a:avLst/>
          </a:prstGeom>
          <a:noFill/>
        </p:spPr>
        <p:txBody>
          <a:bodyPr wrap="none" rtlCol="0">
            <a:spAutoFit/>
          </a:bodyPr>
          <a:lstStyle/>
          <a:p>
            <a:r>
              <a:rPr lang="en-US" dirty="0"/>
              <a:t>Int. J. Mol. Sci. 2020, 21(8), 2867; https://</a:t>
            </a:r>
            <a:r>
              <a:rPr lang="en-US" dirty="0" err="1"/>
              <a:t>doi.org</a:t>
            </a:r>
            <a:r>
              <a:rPr lang="en-US" dirty="0"/>
              <a:t>/10.3390/ijms21082867</a:t>
            </a:r>
          </a:p>
        </p:txBody>
      </p:sp>
    </p:spTree>
    <p:extLst>
      <p:ext uri="{BB962C8B-B14F-4D97-AF65-F5344CB8AC3E}">
        <p14:creationId xmlns:p14="http://schemas.microsoft.com/office/powerpoint/2010/main" val="1193268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8" name="Title 7">
            <a:extLst>
              <a:ext uri="{FF2B5EF4-FFF2-40B4-BE49-F238E27FC236}">
                <a16:creationId xmlns:a16="http://schemas.microsoft.com/office/drawing/2014/main" id="{B2E25BA7-5F14-4ED2-A018-2A2801E320B4}"/>
              </a:ext>
            </a:extLst>
          </p:cNvPr>
          <p:cNvSpPr>
            <a:spLocks noGrp="1"/>
          </p:cNvSpPr>
          <p:nvPr>
            <p:ph type="title"/>
          </p:nvPr>
        </p:nvSpPr>
        <p:spPr>
          <a:xfrm>
            <a:off x="688986" y="-101713"/>
            <a:ext cx="10831286" cy="1325563"/>
          </a:xfrm>
        </p:spPr>
        <p:txBody>
          <a:bodyPr>
            <a:normAutofit/>
          </a:bodyPr>
          <a:lstStyle/>
          <a:p>
            <a:pPr algn="ctr"/>
            <a:r>
              <a:rPr lang="en-US" sz="4000" dirty="0"/>
              <a:t>Other treatment options are immunosuppressive</a:t>
            </a:r>
          </a:p>
        </p:txBody>
      </p:sp>
      <p:pic>
        <p:nvPicPr>
          <p:cNvPr id="1026" name="Picture 2" descr="Immunosuppressants PART - 7 | CLASSIFICATION SUMMARY">
            <a:extLst>
              <a:ext uri="{FF2B5EF4-FFF2-40B4-BE49-F238E27FC236}">
                <a16:creationId xmlns:a16="http://schemas.microsoft.com/office/drawing/2014/main" id="{7C5FFAFC-EBC8-2F12-1D88-084E3C3D9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345" y="1145041"/>
            <a:ext cx="8347309" cy="469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15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91844" y="296105"/>
            <a:ext cx="4152275" cy="1504828"/>
          </a:xfrm>
        </p:spPr>
        <p:txBody>
          <a:bodyPr>
            <a:normAutofit/>
          </a:bodyPr>
          <a:lstStyle/>
          <a:p>
            <a:r>
              <a:rPr lang="en-US" sz="3500" dirty="0"/>
              <a:t>Dupixent also requires frequent injections!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 name="Picture 4">
            <a:extLst>
              <a:ext uri="{FF2B5EF4-FFF2-40B4-BE49-F238E27FC236}">
                <a16:creationId xmlns:a16="http://schemas.microsoft.com/office/drawing/2014/main" id="{C6F5AB24-B933-BFE4-1B20-225009474508}"/>
              </a:ext>
            </a:extLst>
          </p:cNvPr>
          <p:cNvPicPr>
            <a:picLocks noChangeAspect="1"/>
          </p:cNvPicPr>
          <p:nvPr/>
        </p:nvPicPr>
        <p:blipFill>
          <a:blip r:embed="rId4"/>
          <a:stretch>
            <a:fillRect/>
          </a:stretch>
        </p:blipFill>
        <p:spPr>
          <a:xfrm>
            <a:off x="5769956" y="607919"/>
            <a:ext cx="5350678" cy="5242034"/>
          </a:xfrm>
          <a:prstGeom prst="rect">
            <a:avLst/>
          </a:prstGeom>
        </p:spPr>
      </p:pic>
      <p:sp>
        <p:nvSpPr>
          <p:cNvPr id="7" name="TextBox 6">
            <a:extLst>
              <a:ext uri="{FF2B5EF4-FFF2-40B4-BE49-F238E27FC236}">
                <a16:creationId xmlns:a16="http://schemas.microsoft.com/office/drawing/2014/main" id="{9F6E2EAB-3570-84C3-9560-02B950120ADB}"/>
              </a:ext>
            </a:extLst>
          </p:cNvPr>
          <p:cNvSpPr txBox="1"/>
          <p:nvPr/>
        </p:nvSpPr>
        <p:spPr>
          <a:xfrm>
            <a:off x="791844" y="4001512"/>
            <a:ext cx="4150409" cy="1815882"/>
          </a:xfrm>
          <a:prstGeom prst="rect">
            <a:avLst/>
          </a:prstGeom>
          <a:noFill/>
        </p:spPr>
        <p:txBody>
          <a:bodyPr wrap="square" rtlCol="0">
            <a:spAutoFit/>
          </a:bodyPr>
          <a:lstStyle/>
          <a:p>
            <a:r>
              <a:rPr lang="en-US" sz="2800" dirty="0"/>
              <a:t>Would you rather get SCIT for 3-5 years or Dupixent every 2 weeks for the rest of your life?</a:t>
            </a:r>
          </a:p>
        </p:txBody>
      </p:sp>
      <p:pic>
        <p:nvPicPr>
          <p:cNvPr id="8" name="Picture 2" descr="Roving poison ivy, crawling insects and a real patient star in Dupixent's  first ads | Fierce Pharma">
            <a:extLst>
              <a:ext uri="{FF2B5EF4-FFF2-40B4-BE49-F238E27FC236}">
                <a16:creationId xmlns:a16="http://schemas.microsoft.com/office/drawing/2014/main" id="{68C44CAA-C07C-FBB3-D808-BA0CB702B7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8" t="27789" r="9189" b="18667"/>
          <a:stretch/>
        </p:blipFill>
        <p:spPr bwMode="auto">
          <a:xfrm>
            <a:off x="917820" y="1911706"/>
            <a:ext cx="4024433" cy="18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8" name="Title 7">
            <a:extLst>
              <a:ext uri="{FF2B5EF4-FFF2-40B4-BE49-F238E27FC236}">
                <a16:creationId xmlns:a16="http://schemas.microsoft.com/office/drawing/2014/main" id="{B2E25BA7-5F14-4ED2-A018-2A2801E320B4}"/>
              </a:ext>
            </a:extLst>
          </p:cNvPr>
          <p:cNvSpPr>
            <a:spLocks noGrp="1"/>
          </p:cNvSpPr>
          <p:nvPr>
            <p:ph type="title"/>
          </p:nvPr>
        </p:nvSpPr>
        <p:spPr>
          <a:xfrm>
            <a:off x="1169912" y="120532"/>
            <a:ext cx="9852176" cy="974774"/>
          </a:xfrm>
        </p:spPr>
        <p:txBody>
          <a:bodyPr>
            <a:normAutofit/>
          </a:bodyPr>
          <a:lstStyle/>
          <a:p>
            <a:pPr algn="ctr"/>
            <a:r>
              <a:rPr lang="en-US" sz="4000" dirty="0"/>
              <a:t>Not Everyone Can Tolerate Dupixent</a:t>
            </a:r>
          </a:p>
        </p:txBody>
      </p:sp>
      <p:sp>
        <p:nvSpPr>
          <p:cNvPr id="2" name="TextBox 1">
            <a:extLst>
              <a:ext uri="{FF2B5EF4-FFF2-40B4-BE49-F238E27FC236}">
                <a16:creationId xmlns:a16="http://schemas.microsoft.com/office/drawing/2014/main" id="{4D3CF58F-7463-6B3B-9DCC-8A67EA60AFC0}"/>
              </a:ext>
            </a:extLst>
          </p:cNvPr>
          <p:cNvSpPr txBox="1"/>
          <p:nvPr/>
        </p:nvSpPr>
        <p:spPr>
          <a:xfrm>
            <a:off x="581708" y="5329650"/>
            <a:ext cx="6276292" cy="661720"/>
          </a:xfrm>
          <a:prstGeom prst="rect">
            <a:avLst/>
          </a:prstGeom>
          <a:noFill/>
        </p:spPr>
        <p:txBody>
          <a:bodyPr wrap="square" rtlCol="0">
            <a:spAutoFit/>
          </a:bodyPr>
          <a:lstStyle/>
          <a:p>
            <a:r>
              <a:rPr lang="en-US" sz="1850" b="1" dirty="0"/>
              <a:t>Dupilumab-associated facial erythema </a:t>
            </a:r>
            <a:r>
              <a:rPr lang="en-US" sz="1850" dirty="0"/>
              <a:t>has been described in up to 10% of patients and can lead to dupilumab discontinuation. </a:t>
            </a:r>
          </a:p>
        </p:txBody>
      </p:sp>
      <p:pic>
        <p:nvPicPr>
          <p:cNvPr id="5" name="Picture 4">
            <a:extLst>
              <a:ext uri="{FF2B5EF4-FFF2-40B4-BE49-F238E27FC236}">
                <a16:creationId xmlns:a16="http://schemas.microsoft.com/office/drawing/2014/main" id="{D0CA197E-1F83-1642-8860-87A496826FD0}"/>
              </a:ext>
            </a:extLst>
          </p:cNvPr>
          <p:cNvPicPr>
            <a:picLocks noChangeAspect="1"/>
          </p:cNvPicPr>
          <p:nvPr/>
        </p:nvPicPr>
        <p:blipFill>
          <a:blip r:embed="rId4"/>
          <a:stretch>
            <a:fillRect/>
          </a:stretch>
        </p:blipFill>
        <p:spPr>
          <a:xfrm>
            <a:off x="581709" y="1249417"/>
            <a:ext cx="6270939" cy="4005072"/>
          </a:xfrm>
          <a:prstGeom prst="rect">
            <a:avLst/>
          </a:prstGeom>
        </p:spPr>
      </p:pic>
      <p:sp>
        <p:nvSpPr>
          <p:cNvPr id="10" name="TextBox 9">
            <a:extLst>
              <a:ext uri="{FF2B5EF4-FFF2-40B4-BE49-F238E27FC236}">
                <a16:creationId xmlns:a16="http://schemas.microsoft.com/office/drawing/2014/main" id="{60B39C8E-6035-7A29-9FD9-A37C6CD96E65}"/>
              </a:ext>
            </a:extLst>
          </p:cNvPr>
          <p:cNvSpPr txBox="1"/>
          <p:nvPr/>
        </p:nvSpPr>
        <p:spPr>
          <a:xfrm>
            <a:off x="277813" y="6368136"/>
            <a:ext cx="5596019" cy="369332"/>
          </a:xfrm>
          <a:prstGeom prst="rect">
            <a:avLst/>
          </a:prstGeom>
          <a:noFill/>
        </p:spPr>
        <p:txBody>
          <a:bodyPr wrap="none" rtlCol="0">
            <a:spAutoFit/>
          </a:bodyPr>
          <a:lstStyle/>
          <a:p>
            <a:r>
              <a:rPr lang="en-US" dirty="0"/>
              <a:t>Waldman RA et al. </a:t>
            </a:r>
            <a:r>
              <a:rPr lang="en-US" i="1" dirty="0"/>
              <a:t>J Am </a:t>
            </a:r>
            <a:r>
              <a:rPr lang="en-US" i="1" dirty="0" err="1"/>
              <a:t>Acad</a:t>
            </a:r>
            <a:r>
              <a:rPr lang="en-US" i="1" dirty="0"/>
              <a:t> Dermatol</a:t>
            </a:r>
            <a:r>
              <a:rPr lang="en-US" dirty="0"/>
              <a:t>. 2020;82(1): 230-232.</a:t>
            </a:r>
          </a:p>
        </p:txBody>
      </p:sp>
      <p:pic>
        <p:nvPicPr>
          <p:cNvPr id="2056" name="Picture 8" descr="Details are in the caption following the image">
            <a:extLst>
              <a:ext uri="{FF2B5EF4-FFF2-40B4-BE49-F238E27FC236}">
                <a16:creationId xmlns:a16="http://schemas.microsoft.com/office/drawing/2014/main" id="{98E24BCD-36B3-B469-EAC6-54391DB1B9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25" b="6581"/>
          <a:stretch/>
        </p:blipFill>
        <p:spPr bwMode="auto">
          <a:xfrm>
            <a:off x="7394251" y="1249417"/>
            <a:ext cx="4164848" cy="40084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721E18B-DFCC-32EF-CD57-4CE04B2503CA}"/>
              </a:ext>
            </a:extLst>
          </p:cNvPr>
          <p:cNvSpPr txBox="1"/>
          <p:nvPr/>
        </p:nvSpPr>
        <p:spPr>
          <a:xfrm>
            <a:off x="7326707" y="5329650"/>
            <a:ext cx="4232392" cy="646331"/>
          </a:xfrm>
          <a:prstGeom prst="rect">
            <a:avLst/>
          </a:prstGeom>
          <a:noFill/>
        </p:spPr>
        <p:txBody>
          <a:bodyPr wrap="square" rtlCol="0">
            <a:spAutoFit/>
          </a:bodyPr>
          <a:lstStyle/>
          <a:p>
            <a:r>
              <a:rPr lang="en-US" b="1" dirty="0"/>
              <a:t>S</a:t>
            </a:r>
            <a:r>
              <a:rPr lang="en-US" sz="1800" b="1" dirty="0"/>
              <a:t>erum sickness </a:t>
            </a:r>
            <a:r>
              <a:rPr lang="en-US" b="1" dirty="0"/>
              <a:t>and </a:t>
            </a:r>
            <a:r>
              <a:rPr lang="en-US" sz="1800" b="1" dirty="0"/>
              <a:t>serum sickness-like reactions</a:t>
            </a:r>
            <a:r>
              <a:rPr lang="en-US" b="1" dirty="0"/>
              <a:t> </a:t>
            </a:r>
            <a:r>
              <a:rPr lang="en-US" dirty="0"/>
              <a:t>have been reported with Dupixent.</a:t>
            </a:r>
          </a:p>
        </p:txBody>
      </p:sp>
    </p:spTree>
    <p:extLst>
      <p:ext uri="{BB962C8B-B14F-4D97-AF65-F5344CB8AC3E}">
        <p14:creationId xmlns:p14="http://schemas.microsoft.com/office/powerpoint/2010/main" val="239309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9" y="193559"/>
            <a:ext cx="10706099" cy="1053128"/>
          </a:xfrm>
        </p:spPr>
        <p:txBody>
          <a:bodyPr>
            <a:normAutofit/>
          </a:bodyPr>
          <a:lstStyle/>
          <a:p>
            <a:pPr algn="ctr"/>
            <a:r>
              <a:rPr lang="en-US" sz="4400" dirty="0"/>
              <a:t>Dupixent Poses Serious Adverse Effects</a:t>
            </a:r>
            <a:endParaRPr lang="en-US" dirty="0"/>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8" name="Picture 7">
            <a:extLst>
              <a:ext uri="{FF2B5EF4-FFF2-40B4-BE49-F238E27FC236}">
                <a16:creationId xmlns:a16="http://schemas.microsoft.com/office/drawing/2014/main" id="{46835E59-738C-A7C2-1F31-857FE247FFE3}"/>
              </a:ext>
            </a:extLst>
          </p:cNvPr>
          <p:cNvPicPr>
            <a:picLocks noChangeAspect="1"/>
          </p:cNvPicPr>
          <p:nvPr/>
        </p:nvPicPr>
        <p:blipFill>
          <a:blip r:embed="rId4"/>
          <a:stretch>
            <a:fillRect/>
          </a:stretch>
        </p:blipFill>
        <p:spPr>
          <a:xfrm>
            <a:off x="967029" y="1412182"/>
            <a:ext cx="10257938" cy="1681628"/>
          </a:xfrm>
          <a:prstGeom prst="rect">
            <a:avLst/>
          </a:prstGeom>
        </p:spPr>
      </p:pic>
      <p:pic>
        <p:nvPicPr>
          <p:cNvPr id="2050" name="Picture 2" descr="Figure 4">
            <a:extLst>
              <a:ext uri="{FF2B5EF4-FFF2-40B4-BE49-F238E27FC236}">
                <a16:creationId xmlns:a16="http://schemas.microsoft.com/office/drawing/2014/main" id="{3113C167-17ED-1688-F505-9250943B8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029" y="3607750"/>
            <a:ext cx="3183489" cy="21283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2307C44-AEDF-408F-C4DB-2179798AF6C9}"/>
              </a:ext>
            </a:extLst>
          </p:cNvPr>
          <p:cNvSpPr txBox="1"/>
          <p:nvPr/>
        </p:nvSpPr>
        <p:spPr>
          <a:xfrm>
            <a:off x="277813" y="6365542"/>
            <a:ext cx="6284797" cy="369332"/>
          </a:xfrm>
          <a:prstGeom prst="rect">
            <a:avLst/>
          </a:prstGeom>
          <a:noFill/>
        </p:spPr>
        <p:txBody>
          <a:bodyPr wrap="none" rtlCol="0">
            <a:spAutoFit/>
          </a:bodyPr>
          <a:lstStyle/>
          <a:p>
            <a:r>
              <a:rPr lang="en-US" dirty="0" err="1"/>
              <a:t>Conto</a:t>
            </a:r>
            <a:r>
              <a:rPr lang="en-US" dirty="0"/>
              <a:t> JE, Hogan JN, Lim SJ. Clinical Insights in Eyecare. 2024;2(2)</a:t>
            </a:r>
          </a:p>
        </p:txBody>
      </p:sp>
      <p:pic>
        <p:nvPicPr>
          <p:cNvPr id="2052" name="Picture 4" descr="Common Causes of Joint Inflammation - South Shore Orthopedics">
            <a:extLst>
              <a:ext uri="{FF2B5EF4-FFF2-40B4-BE49-F238E27FC236}">
                <a16:creationId xmlns:a16="http://schemas.microsoft.com/office/drawing/2014/main" id="{F2D7991C-00C6-AC24-293B-A61D0AB56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81" r="13645"/>
          <a:stretch/>
        </p:blipFill>
        <p:spPr bwMode="auto">
          <a:xfrm>
            <a:off x="4822853" y="3610781"/>
            <a:ext cx="3045738" cy="2128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osinophilia &amp; Hypereosinophilia Diagnosis &amp; Treatment Tips - The  Rheumatologist">
            <a:extLst>
              <a:ext uri="{FF2B5EF4-FFF2-40B4-BE49-F238E27FC236}">
                <a16:creationId xmlns:a16="http://schemas.microsoft.com/office/drawing/2014/main" id="{8C53DE32-72CE-84B2-ACDB-E55A18A0E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0927" y="3610781"/>
            <a:ext cx="2684040" cy="2128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969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50" y="235915"/>
            <a:ext cx="10706099" cy="1053128"/>
          </a:xfrm>
        </p:spPr>
        <p:txBody>
          <a:bodyPr>
            <a:noAutofit/>
          </a:bodyPr>
          <a:lstStyle/>
          <a:p>
            <a:pPr algn="ctr"/>
            <a:r>
              <a:rPr lang="en-US" sz="3400" dirty="0"/>
              <a:t>IL-4 Has Been Implicated in Learning and Memory – </a:t>
            </a:r>
            <a:br>
              <a:rPr lang="en-US" sz="3400" dirty="0"/>
            </a:br>
            <a:r>
              <a:rPr lang="en-US" sz="3400" dirty="0"/>
              <a:t>Are There Repercussions Associated with Blocking It? </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5" name="Picture 4">
            <a:extLst>
              <a:ext uri="{FF2B5EF4-FFF2-40B4-BE49-F238E27FC236}">
                <a16:creationId xmlns:a16="http://schemas.microsoft.com/office/drawing/2014/main" id="{08A6FAC1-FF8C-E40F-1D04-8B0FA8FF6B98}"/>
              </a:ext>
            </a:extLst>
          </p:cNvPr>
          <p:cNvPicPr>
            <a:picLocks noChangeAspect="1"/>
          </p:cNvPicPr>
          <p:nvPr/>
        </p:nvPicPr>
        <p:blipFill>
          <a:blip r:embed="rId4"/>
          <a:stretch>
            <a:fillRect/>
          </a:stretch>
        </p:blipFill>
        <p:spPr>
          <a:xfrm>
            <a:off x="4141787" y="1511083"/>
            <a:ext cx="3285352" cy="2173867"/>
          </a:xfrm>
          <a:prstGeom prst="rect">
            <a:avLst/>
          </a:prstGeom>
        </p:spPr>
      </p:pic>
      <p:pic>
        <p:nvPicPr>
          <p:cNvPr id="7" name="Picture 6">
            <a:extLst>
              <a:ext uri="{FF2B5EF4-FFF2-40B4-BE49-F238E27FC236}">
                <a16:creationId xmlns:a16="http://schemas.microsoft.com/office/drawing/2014/main" id="{05044882-C9B9-D771-98E4-C78588526BE7}"/>
              </a:ext>
            </a:extLst>
          </p:cNvPr>
          <p:cNvPicPr>
            <a:picLocks noChangeAspect="1"/>
          </p:cNvPicPr>
          <p:nvPr/>
        </p:nvPicPr>
        <p:blipFill>
          <a:blip r:embed="rId5"/>
          <a:stretch>
            <a:fillRect/>
          </a:stretch>
        </p:blipFill>
        <p:spPr>
          <a:xfrm>
            <a:off x="4141787" y="3919840"/>
            <a:ext cx="7772400" cy="1961455"/>
          </a:xfrm>
          <a:prstGeom prst="rect">
            <a:avLst/>
          </a:prstGeom>
        </p:spPr>
      </p:pic>
      <p:pic>
        <p:nvPicPr>
          <p:cNvPr id="8" name="Picture 7">
            <a:extLst>
              <a:ext uri="{FF2B5EF4-FFF2-40B4-BE49-F238E27FC236}">
                <a16:creationId xmlns:a16="http://schemas.microsoft.com/office/drawing/2014/main" id="{D86C7CDA-EF51-A7C5-1513-43E3A214C156}"/>
              </a:ext>
            </a:extLst>
          </p:cNvPr>
          <p:cNvPicPr>
            <a:picLocks noChangeAspect="1"/>
          </p:cNvPicPr>
          <p:nvPr/>
        </p:nvPicPr>
        <p:blipFill>
          <a:blip r:embed="rId6"/>
          <a:stretch>
            <a:fillRect/>
          </a:stretch>
        </p:blipFill>
        <p:spPr>
          <a:xfrm>
            <a:off x="7705681" y="1511082"/>
            <a:ext cx="4208506" cy="2173868"/>
          </a:xfrm>
          <a:prstGeom prst="rect">
            <a:avLst/>
          </a:prstGeom>
        </p:spPr>
      </p:pic>
      <p:pic>
        <p:nvPicPr>
          <p:cNvPr id="9" name="Picture 8">
            <a:extLst>
              <a:ext uri="{FF2B5EF4-FFF2-40B4-BE49-F238E27FC236}">
                <a16:creationId xmlns:a16="http://schemas.microsoft.com/office/drawing/2014/main" id="{5DD5F067-22EF-C868-65F1-F7E24D4C2A98}"/>
              </a:ext>
            </a:extLst>
          </p:cNvPr>
          <p:cNvPicPr>
            <a:picLocks noChangeAspect="1"/>
          </p:cNvPicPr>
          <p:nvPr/>
        </p:nvPicPr>
        <p:blipFill rotWithShape="1">
          <a:blip r:embed="rId7"/>
          <a:srcRect l="1523" r="9952"/>
          <a:stretch/>
        </p:blipFill>
        <p:spPr>
          <a:xfrm>
            <a:off x="265341" y="1511081"/>
            <a:ext cx="3609643" cy="1562318"/>
          </a:xfrm>
          <a:prstGeom prst="rect">
            <a:avLst/>
          </a:prstGeom>
        </p:spPr>
      </p:pic>
      <p:pic>
        <p:nvPicPr>
          <p:cNvPr id="10" name="Picture 9">
            <a:extLst>
              <a:ext uri="{FF2B5EF4-FFF2-40B4-BE49-F238E27FC236}">
                <a16:creationId xmlns:a16="http://schemas.microsoft.com/office/drawing/2014/main" id="{B49D5E5E-A758-6B88-3E1B-A71CC2955B86}"/>
              </a:ext>
            </a:extLst>
          </p:cNvPr>
          <p:cNvPicPr>
            <a:picLocks noChangeAspect="1"/>
          </p:cNvPicPr>
          <p:nvPr/>
        </p:nvPicPr>
        <p:blipFill rotWithShape="1">
          <a:blip r:embed="rId8"/>
          <a:srcRect t="-1" b="20956"/>
          <a:stretch/>
        </p:blipFill>
        <p:spPr>
          <a:xfrm>
            <a:off x="266072" y="3349581"/>
            <a:ext cx="3597173" cy="1140517"/>
          </a:xfrm>
          <a:prstGeom prst="rect">
            <a:avLst/>
          </a:prstGeom>
        </p:spPr>
      </p:pic>
      <p:pic>
        <p:nvPicPr>
          <p:cNvPr id="11" name="Picture 10">
            <a:extLst>
              <a:ext uri="{FF2B5EF4-FFF2-40B4-BE49-F238E27FC236}">
                <a16:creationId xmlns:a16="http://schemas.microsoft.com/office/drawing/2014/main" id="{EFEB4DFF-8308-65EA-B10B-490993017964}"/>
              </a:ext>
            </a:extLst>
          </p:cNvPr>
          <p:cNvPicPr>
            <a:picLocks noChangeAspect="1"/>
          </p:cNvPicPr>
          <p:nvPr/>
        </p:nvPicPr>
        <p:blipFill>
          <a:blip r:embed="rId9"/>
          <a:stretch>
            <a:fillRect/>
          </a:stretch>
        </p:blipFill>
        <p:spPr>
          <a:xfrm>
            <a:off x="277811" y="4717504"/>
            <a:ext cx="3597173" cy="1163791"/>
          </a:xfrm>
          <a:prstGeom prst="rect">
            <a:avLst/>
          </a:prstGeom>
        </p:spPr>
      </p:pic>
    </p:spTree>
    <p:extLst>
      <p:ext uri="{BB962C8B-B14F-4D97-AF65-F5344CB8AC3E}">
        <p14:creationId xmlns:p14="http://schemas.microsoft.com/office/powerpoint/2010/main" val="87152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2424392" y="204783"/>
            <a:ext cx="7343215" cy="1053128"/>
          </a:xfrm>
        </p:spPr>
        <p:txBody>
          <a:bodyPr>
            <a:normAutofit/>
          </a:bodyPr>
          <a:lstStyle/>
          <a:p>
            <a:pPr algn="ctr"/>
            <a:r>
              <a:rPr lang="en-US" dirty="0"/>
              <a:t>Case Presentation</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3" name="TextBox 2">
            <a:extLst>
              <a:ext uri="{FF2B5EF4-FFF2-40B4-BE49-F238E27FC236}">
                <a16:creationId xmlns:a16="http://schemas.microsoft.com/office/drawing/2014/main" id="{5ED8268E-9611-11F3-0511-0EA76C7FD1F6}"/>
              </a:ext>
            </a:extLst>
          </p:cNvPr>
          <p:cNvSpPr txBox="1"/>
          <p:nvPr/>
        </p:nvSpPr>
        <p:spPr>
          <a:xfrm>
            <a:off x="753037" y="1360840"/>
            <a:ext cx="5893948" cy="4385816"/>
          </a:xfrm>
          <a:prstGeom prst="rect">
            <a:avLst/>
          </a:prstGeom>
          <a:noFill/>
        </p:spPr>
        <p:txBody>
          <a:bodyPr wrap="square" rtlCol="0">
            <a:spAutoFit/>
          </a:bodyPr>
          <a:lstStyle/>
          <a:p>
            <a:r>
              <a:rPr lang="en-US" sz="2800" dirty="0"/>
              <a:t>7-year-old M presented to urgent care for recurrent eczema herpeticum. </a:t>
            </a:r>
          </a:p>
          <a:p>
            <a:endParaRPr lang="en-US" sz="700" dirty="0"/>
          </a:p>
          <a:p>
            <a:pPr marL="457200" indent="-457200">
              <a:buFont typeface="Arial" panose="020B0604020202020204" pitchFamily="34" charset="0"/>
              <a:buChar char="•"/>
            </a:pPr>
            <a:r>
              <a:rPr lang="en-US" sz="2400" dirty="0"/>
              <a:t>This is his 4</a:t>
            </a:r>
            <a:r>
              <a:rPr lang="en-US" sz="2400" baseline="30000" dirty="0"/>
              <a:t>th</a:t>
            </a:r>
            <a:r>
              <a:rPr lang="en-US" sz="2400" dirty="0"/>
              <a:t> flare in the past year. </a:t>
            </a:r>
          </a:p>
          <a:p>
            <a:pPr marL="457200" indent="-457200">
              <a:buFont typeface="Arial" panose="020B0604020202020204" pitchFamily="34" charset="0"/>
              <a:buChar char="•"/>
            </a:pPr>
            <a:r>
              <a:rPr lang="en-US" sz="2400" dirty="0"/>
              <a:t>His eczema has been hard to control with topicals. He was put on </a:t>
            </a:r>
            <a:r>
              <a:rPr lang="en-US" sz="2400" b="1" dirty="0">
                <a:solidFill>
                  <a:schemeClr val="bg2">
                    <a:lumMod val="60000"/>
                    <a:lumOff val="40000"/>
                  </a:schemeClr>
                </a:solidFill>
              </a:rPr>
              <a:t>Dupixent but had to stop it due to severe conjunctivitis</a:t>
            </a:r>
            <a:r>
              <a:rPr lang="en-US" sz="2400" dirty="0"/>
              <a:t>. </a:t>
            </a:r>
          </a:p>
          <a:p>
            <a:pPr marL="457200" indent="-457200">
              <a:buFont typeface="Arial" panose="020B0604020202020204" pitchFamily="34" charset="0"/>
              <a:buChar char="•"/>
            </a:pPr>
            <a:r>
              <a:rPr lang="en-US" sz="2400" dirty="0"/>
              <a:t>He is currently being treated with both </a:t>
            </a:r>
            <a:r>
              <a:rPr lang="en-US" sz="2400" b="1" dirty="0">
                <a:solidFill>
                  <a:schemeClr val="bg2">
                    <a:lumMod val="40000"/>
                    <a:lumOff val="60000"/>
                  </a:schemeClr>
                </a:solidFill>
              </a:rPr>
              <a:t>low </a:t>
            </a:r>
            <a:r>
              <a:rPr lang="en-US" sz="2400" b="1" dirty="0">
                <a:solidFill>
                  <a:schemeClr val="bg2">
                    <a:lumMod val="60000"/>
                    <a:lumOff val="40000"/>
                  </a:schemeClr>
                </a:solidFill>
              </a:rPr>
              <a:t>dose methotrexate and cyclosporine</a:t>
            </a:r>
            <a:r>
              <a:rPr lang="en-US" sz="2400" dirty="0">
                <a:solidFill>
                  <a:schemeClr val="accent1">
                    <a:lumMod val="60000"/>
                    <a:lumOff val="40000"/>
                  </a:schemeClr>
                </a:solidFill>
              </a:rPr>
              <a:t>.</a:t>
            </a:r>
            <a:r>
              <a:rPr lang="en-US" sz="2400" dirty="0"/>
              <a:t> </a:t>
            </a:r>
          </a:p>
          <a:p>
            <a:pPr marL="457200" indent="-457200">
              <a:buFont typeface="Arial" panose="020B0604020202020204" pitchFamily="34" charset="0"/>
              <a:buChar char="•"/>
            </a:pPr>
            <a:r>
              <a:rPr lang="en-US" sz="2400" dirty="0"/>
              <a:t>Patient also suffers from allergic rhinitis.</a:t>
            </a:r>
          </a:p>
          <a:p>
            <a:pPr marL="457200" indent="-457200">
              <a:buFont typeface="Arial" panose="020B0604020202020204" pitchFamily="34" charset="0"/>
              <a:buChar char="•"/>
            </a:pPr>
            <a:r>
              <a:rPr lang="en-US" sz="2400" b="1" i="1" dirty="0">
                <a:solidFill>
                  <a:schemeClr val="bg2">
                    <a:lumMod val="60000"/>
                    <a:lumOff val="40000"/>
                  </a:schemeClr>
                </a:solidFill>
              </a:rPr>
              <a:t>Would you make any changes to his treatment regimen?</a:t>
            </a:r>
            <a:r>
              <a:rPr lang="en-US" sz="100" i="1" dirty="0"/>
              <a:t>.</a:t>
            </a:r>
          </a:p>
        </p:txBody>
      </p:sp>
      <p:pic>
        <p:nvPicPr>
          <p:cNvPr id="7" name="Picture 6">
            <a:extLst>
              <a:ext uri="{FF2B5EF4-FFF2-40B4-BE49-F238E27FC236}">
                <a16:creationId xmlns:a16="http://schemas.microsoft.com/office/drawing/2014/main" id="{53A1AAE4-C8FF-0ADB-1735-31770939D06F}"/>
              </a:ext>
            </a:extLst>
          </p:cNvPr>
          <p:cNvPicPr>
            <a:picLocks noChangeAspect="1"/>
          </p:cNvPicPr>
          <p:nvPr/>
        </p:nvPicPr>
        <p:blipFill>
          <a:blip r:embed="rId4"/>
          <a:stretch>
            <a:fillRect/>
          </a:stretch>
        </p:blipFill>
        <p:spPr>
          <a:xfrm>
            <a:off x="7100046" y="1588247"/>
            <a:ext cx="4338917" cy="3681505"/>
          </a:xfrm>
          <a:prstGeom prst="rect">
            <a:avLst/>
          </a:prstGeom>
        </p:spPr>
      </p:pic>
      <p:sp>
        <p:nvSpPr>
          <p:cNvPr id="8" name="TextBox 7">
            <a:extLst>
              <a:ext uri="{FF2B5EF4-FFF2-40B4-BE49-F238E27FC236}">
                <a16:creationId xmlns:a16="http://schemas.microsoft.com/office/drawing/2014/main" id="{7F660067-2BE5-4E07-114C-944F5D306DBF}"/>
              </a:ext>
            </a:extLst>
          </p:cNvPr>
          <p:cNvSpPr txBox="1"/>
          <p:nvPr/>
        </p:nvSpPr>
        <p:spPr>
          <a:xfrm>
            <a:off x="7100046" y="4992753"/>
            <a:ext cx="1046697" cy="276999"/>
          </a:xfrm>
          <a:prstGeom prst="rect">
            <a:avLst/>
          </a:prstGeom>
          <a:noFill/>
        </p:spPr>
        <p:txBody>
          <a:bodyPr wrap="none" rtlCol="0">
            <a:spAutoFit/>
          </a:bodyPr>
          <a:lstStyle/>
          <a:p>
            <a:r>
              <a:rPr lang="en-US" sz="1200" i="1" dirty="0" err="1"/>
              <a:t>dftbskindeep.com</a:t>
            </a:r>
            <a:endParaRPr lang="en-US" sz="1200" i="1" dirty="0"/>
          </a:p>
        </p:txBody>
      </p:sp>
    </p:spTree>
    <p:extLst>
      <p:ext uri="{BB962C8B-B14F-4D97-AF65-F5344CB8AC3E}">
        <p14:creationId xmlns:p14="http://schemas.microsoft.com/office/powerpoint/2010/main" val="3103684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944980" y="815110"/>
            <a:ext cx="10302040" cy="1569657"/>
          </a:xfrm>
        </p:spPr>
        <p:txBody>
          <a:bodyPr>
            <a:noAutofit/>
          </a:bodyPr>
          <a:lstStyle/>
          <a:p>
            <a:r>
              <a:rPr lang="en-US" sz="4200" dirty="0"/>
              <a:t>For Select Patients with Atopic Dermatitis, AIT </a:t>
            </a:r>
            <a:r>
              <a:rPr lang="en-US" sz="4200" b="1" i="1" dirty="0"/>
              <a:t>Should</a:t>
            </a:r>
            <a:r>
              <a:rPr lang="en-US" sz="4200" dirty="0"/>
              <a:t> be Considered as an Adjunctive Therapy</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5" name="TextBox 4">
            <a:extLst>
              <a:ext uri="{FF2B5EF4-FFF2-40B4-BE49-F238E27FC236}">
                <a16:creationId xmlns:a16="http://schemas.microsoft.com/office/drawing/2014/main" id="{BD347E5A-46D6-5440-0F03-A88A13139417}"/>
              </a:ext>
            </a:extLst>
          </p:cNvPr>
          <p:cNvSpPr txBox="1"/>
          <p:nvPr/>
        </p:nvSpPr>
        <p:spPr>
          <a:xfrm>
            <a:off x="944979" y="2654348"/>
            <a:ext cx="1030204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Decrease symptom severity and improve QoL.</a:t>
            </a:r>
          </a:p>
          <a:p>
            <a:pPr marL="457200" indent="-457200">
              <a:buFont typeface="Arial" panose="020B0604020202020204" pitchFamily="34" charset="0"/>
              <a:buChar char="•"/>
            </a:pPr>
            <a:r>
              <a:rPr lang="en-US" sz="3200" dirty="0"/>
              <a:t>Unlike symptomatic treatments that provide temporary relief, AIT addresses the root cause of atopic dermatitis. </a:t>
            </a:r>
          </a:p>
          <a:p>
            <a:pPr marL="457200" indent="-457200">
              <a:buFont typeface="Arial" panose="020B0604020202020204" pitchFamily="34" charset="0"/>
              <a:buChar char="•"/>
            </a:pPr>
            <a:r>
              <a:rPr lang="en-US" sz="3200" dirty="0"/>
              <a:t>Decrease reliance on other medications.</a:t>
            </a:r>
          </a:p>
          <a:p>
            <a:pPr marL="457200" indent="-457200">
              <a:buFont typeface="Arial" panose="020B0604020202020204" pitchFamily="34" charset="0"/>
              <a:buChar char="•"/>
            </a:pPr>
            <a:r>
              <a:rPr lang="en-US" sz="3200" dirty="0"/>
              <a:t>Treat or even prevent coexisting allergic conditions.</a:t>
            </a:r>
          </a:p>
        </p:txBody>
      </p:sp>
    </p:spTree>
    <p:extLst>
      <p:ext uri="{BB962C8B-B14F-4D97-AF65-F5344CB8AC3E}">
        <p14:creationId xmlns:p14="http://schemas.microsoft.com/office/powerpoint/2010/main" val="69970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9" y="193559"/>
            <a:ext cx="10706099" cy="1053128"/>
          </a:xfrm>
        </p:spPr>
        <p:txBody>
          <a:bodyPr/>
          <a:lstStyle/>
          <a:p>
            <a:r>
              <a:rPr lang="en-US" dirty="0"/>
              <a:t>References</a:t>
            </a:r>
          </a:p>
        </p:txBody>
      </p:sp>
      <p:sp>
        <p:nvSpPr>
          <p:cNvPr id="3" name="Content Placeholder 2">
            <a:extLst>
              <a:ext uri="{FF2B5EF4-FFF2-40B4-BE49-F238E27FC236}">
                <a16:creationId xmlns:a16="http://schemas.microsoft.com/office/drawing/2014/main" id="{E69BF789-9767-D836-E902-51BBAEB92E83}"/>
              </a:ext>
            </a:extLst>
          </p:cNvPr>
          <p:cNvSpPr>
            <a:spLocks noGrp="1"/>
          </p:cNvSpPr>
          <p:nvPr>
            <p:ph idx="1"/>
          </p:nvPr>
        </p:nvSpPr>
        <p:spPr>
          <a:xfrm>
            <a:off x="742949" y="1348405"/>
            <a:ext cx="10706100" cy="4510528"/>
          </a:xfrm>
        </p:spPr>
        <p:txBody>
          <a:bodyPr>
            <a:normAutofit fontScale="92500" lnSpcReduction="20000"/>
          </a:bodyPr>
          <a:lstStyle/>
          <a:p>
            <a:r>
              <a:rPr lang="en-US" sz="1600" dirty="0">
                <a:effectLst/>
              </a:rPr>
              <a:t>Cox L, Calderon MA. Allergen immunotherapy for atopic dermatitis: is there room for debate? J Allergy Clin Immunol </a:t>
            </a:r>
            <a:r>
              <a:rPr lang="en-US" sz="1600" dirty="0" err="1">
                <a:effectLst/>
              </a:rPr>
              <a:t>Pract</a:t>
            </a:r>
            <a:r>
              <a:rPr lang="en-US" sz="1600" dirty="0">
                <a:effectLst/>
              </a:rPr>
              <a:t>. (2016) 4(3):435–44. </a:t>
            </a:r>
            <a:r>
              <a:rPr lang="en-US" sz="1600" dirty="0" err="1">
                <a:effectLst/>
              </a:rPr>
              <a:t>doi</a:t>
            </a:r>
            <a:r>
              <a:rPr lang="en-US" sz="1600" dirty="0">
                <a:effectLst/>
              </a:rPr>
              <a:t>: 10.1016/j.jaip.2015.12.018 </a:t>
            </a:r>
          </a:p>
          <a:p>
            <a:r>
              <a:rPr lang="en-US" sz="1600" dirty="0">
                <a:effectLst/>
              </a:rPr>
              <a:t>Ginsberg DN, </a:t>
            </a:r>
            <a:r>
              <a:rPr lang="en-US" sz="1600" dirty="0" err="1">
                <a:effectLst/>
              </a:rPr>
              <a:t>Eichenfield</a:t>
            </a:r>
            <a:r>
              <a:rPr lang="en-US" sz="1600" dirty="0">
                <a:effectLst/>
              </a:rPr>
              <a:t> LF. Debates in allergy medicine: specific immunotherapy in children with atopic dermatitis, the “con” view. World Allergy Organ J. (2016) 9(1):1–5. </a:t>
            </a:r>
            <a:r>
              <a:rPr lang="en-US" sz="1600" dirty="0" err="1">
                <a:effectLst/>
              </a:rPr>
              <a:t>doi</a:t>
            </a:r>
            <a:r>
              <a:rPr lang="en-US" sz="1600" dirty="0">
                <a:effectLst/>
              </a:rPr>
              <a:t>: 10.1186/s40413-016-0107-2</a:t>
            </a:r>
          </a:p>
          <a:p>
            <a:r>
              <a:rPr lang="en-US" sz="1600" dirty="0">
                <a:effectLst/>
              </a:rPr>
              <a:t>Guo, B.-C.; Wu, K.-H.; Chen, C.-Y.; Lin, W.-Y.; Chang, Y.-J.; Lin, M.-J.; Wu, H.-P. Advancements in Allergen Immunotherapy for the Treatment of Atopic Dermatitis. </a:t>
            </a:r>
            <a:r>
              <a:rPr lang="en-US" sz="1600" i="1" dirty="0">
                <a:effectLst/>
              </a:rPr>
              <a:t>Int. J. Mol.Sci.</a:t>
            </a:r>
            <a:r>
              <a:rPr lang="en-US" sz="1600" b="1" dirty="0">
                <a:effectLst/>
              </a:rPr>
              <a:t>2024</a:t>
            </a:r>
            <a:r>
              <a:rPr lang="en-US" sz="1600" dirty="0">
                <a:effectLst/>
              </a:rPr>
              <a:t>,</a:t>
            </a:r>
            <a:r>
              <a:rPr lang="en-US" sz="1600" i="1" dirty="0">
                <a:effectLst/>
              </a:rPr>
              <a:t>25</a:t>
            </a:r>
            <a:r>
              <a:rPr lang="en-US" sz="1600" dirty="0">
                <a:effectLst/>
              </a:rPr>
              <a:t>,1316. https:// </a:t>
            </a:r>
            <a:r>
              <a:rPr lang="en-US" sz="1600" dirty="0" err="1">
                <a:effectLst/>
              </a:rPr>
              <a:t>doi.org</a:t>
            </a:r>
            <a:r>
              <a:rPr lang="en-US" sz="1600" dirty="0">
                <a:effectLst/>
              </a:rPr>
              <a:t>/10.3390/ijms25021316 </a:t>
            </a:r>
          </a:p>
          <a:p>
            <a:r>
              <a:rPr lang="en-US" sz="1600" dirty="0">
                <a:effectLst/>
              </a:rPr>
              <a:t>Pessina, </a:t>
            </a:r>
            <a:r>
              <a:rPr lang="en-US" sz="1600" dirty="0" err="1">
                <a:effectLst/>
              </a:rPr>
              <a:t>Benedetta</a:t>
            </a:r>
            <a:r>
              <a:rPr lang="en-US" sz="1600" dirty="0">
                <a:effectLst/>
              </a:rPr>
              <a:t> et al. “Is There Room for Allergen Immunotherapy for the Treatment of Atopic Dermatitis in the Precision Medicine Era?” Frontiers in pediatrics 10 (2022): 1050560–1050560. Web.</a:t>
            </a:r>
          </a:p>
          <a:p>
            <a:r>
              <a:rPr lang="en-US" sz="1600" dirty="0"/>
              <a:t>Pharmacoeconomic Review Report: Dupilumab (Dupixent): (Sanofi-Aventis Canada Inc.): Indication: Moderate-to-severe atopic dermatitis (AD) [Internet]. Ottawa (ON): Canadian Agency for Drugs and Technologies in Health; 2018 Jul. Available from: </a:t>
            </a:r>
            <a:r>
              <a:rPr lang="en-US" sz="1600" dirty="0">
                <a:hlinkClick r:id="rId3"/>
              </a:rPr>
              <a:t>https://www.ncbi.nlm.nih.gov/books/NBK539194/</a:t>
            </a:r>
            <a:endParaRPr lang="en-US" sz="1600" dirty="0"/>
          </a:p>
          <a:p>
            <a:r>
              <a:rPr lang="en-US" sz="1600" dirty="0"/>
              <a:t>Waldman RA, </a:t>
            </a:r>
            <a:r>
              <a:rPr lang="en-US" sz="1600" dirty="0" err="1"/>
              <a:t>DeWane</a:t>
            </a:r>
            <a:r>
              <a:rPr lang="en-US" sz="1600" dirty="0"/>
              <a:t> ME, Sloan B, Grant-</a:t>
            </a:r>
            <a:r>
              <a:rPr lang="en-US" sz="1600" dirty="0" err="1"/>
              <a:t>Kels</a:t>
            </a:r>
            <a:r>
              <a:rPr lang="en-US" sz="1600" dirty="0"/>
              <a:t> JM. Characterizing dupilumab facial redness: a multi-institution retrospective medical record review. J Am </a:t>
            </a:r>
            <a:r>
              <a:rPr lang="en-US" sz="1600" dirty="0" err="1"/>
              <a:t>Acad</a:t>
            </a:r>
            <a:r>
              <a:rPr lang="en-US" sz="1600" dirty="0"/>
              <a:t> Dermatol. 2020;82(1): 230-232.</a:t>
            </a:r>
          </a:p>
          <a:p>
            <a:r>
              <a:rPr lang="en-US" sz="1600" dirty="0"/>
              <a:t>Wang X, Boytsov NN, </a:t>
            </a:r>
            <a:r>
              <a:rPr lang="en-US" sz="1600" dirty="0" err="1"/>
              <a:t>Gorritz</a:t>
            </a:r>
            <a:r>
              <a:rPr lang="en-US" sz="1600" dirty="0"/>
              <a:t> M, </a:t>
            </a:r>
            <a:r>
              <a:rPr lang="en-US" sz="1600" dirty="0" err="1"/>
              <a:t>Malatestinic</a:t>
            </a:r>
            <a:r>
              <a:rPr lang="en-US" sz="1600" dirty="0"/>
              <a:t> WN, Goldblum OM, Wade RL. US health care utilization and costs in adult patients with atopic dermatitis by disease severity. J </a:t>
            </a:r>
            <a:r>
              <a:rPr lang="en-US" sz="1600" dirty="0" err="1"/>
              <a:t>Manag</a:t>
            </a:r>
            <a:r>
              <a:rPr lang="en-US" sz="1600" dirty="0"/>
              <a:t> Care Spec Pharm. 2022 Jan;28(1):69-77. </a:t>
            </a:r>
            <a:r>
              <a:rPr lang="en-US" sz="1600" dirty="0" err="1"/>
              <a:t>doi</a:t>
            </a:r>
            <a:r>
              <a:rPr lang="en-US" sz="1600" dirty="0"/>
              <a:t>: 10.18553/jmcp.2022.28.1.69. PMID: 34949118; PMCID: PMC10373046.</a:t>
            </a:r>
          </a:p>
          <a:p>
            <a:r>
              <a:rPr lang="en-US" sz="1600" dirty="0" err="1"/>
              <a:t>Wollenberg</a:t>
            </a:r>
            <a:r>
              <a:rPr lang="en-US" sz="1600" dirty="0"/>
              <a:t> A, </a:t>
            </a:r>
            <a:r>
              <a:rPr lang="en-US" sz="1600" dirty="0" err="1"/>
              <a:t>Barbarot</a:t>
            </a:r>
            <a:r>
              <a:rPr lang="en-US" sz="1600" dirty="0"/>
              <a:t> S, Bieber T, Christen-</a:t>
            </a:r>
            <a:r>
              <a:rPr lang="en-US" sz="1600" dirty="0" err="1"/>
              <a:t>Zaech</a:t>
            </a:r>
            <a:r>
              <a:rPr lang="en-US" sz="1600" dirty="0"/>
              <a:t> S, </a:t>
            </a:r>
            <a:r>
              <a:rPr lang="en-US" sz="1600" dirty="0" err="1"/>
              <a:t>Deleuran</a:t>
            </a:r>
            <a:r>
              <a:rPr lang="en-US" sz="1600" dirty="0"/>
              <a:t> M, Fink- Wagner A, et al. Consensus-based European guidelines for treatment of atopic eczema (atopic dermatitis) in adults and children: part I. J </a:t>
            </a:r>
            <a:r>
              <a:rPr lang="en-US" sz="1600" dirty="0" err="1"/>
              <a:t>Eur</a:t>
            </a:r>
            <a:r>
              <a:rPr lang="en-US" sz="1600" dirty="0"/>
              <a:t> </a:t>
            </a:r>
            <a:r>
              <a:rPr lang="en-US" sz="1600" dirty="0" err="1"/>
              <a:t>Acad</a:t>
            </a:r>
            <a:r>
              <a:rPr lang="en-US" sz="1600" dirty="0"/>
              <a:t> Dermatol </a:t>
            </a:r>
            <a:r>
              <a:rPr lang="en-US" sz="1600" dirty="0" err="1"/>
              <a:t>Venereol</a:t>
            </a:r>
            <a:r>
              <a:rPr lang="en-US" sz="1600" dirty="0"/>
              <a:t>. (2018) 32(5):657–82. </a:t>
            </a:r>
            <a:r>
              <a:rPr lang="en-US" sz="1600" dirty="0" err="1"/>
              <a:t>doi</a:t>
            </a:r>
            <a:r>
              <a:rPr lang="en-US" sz="1600" dirty="0"/>
              <a:t>: 10.1111/jdv.14891 </a:t>
            </a:r>
          </a:p>
          <a:p>
            <a:r>
              <a:rPr lang="en-US" sz="1600" dirty="0"/>
              <a:t>Yang G, Seok JK, Kang HC, Cho Y-Y, Lee HS, Lee JY. Skin Barrier Abnormalities and Immune Dysfunction in Atopic Dermatitis. International Journal of Molecular Sciences. 2020; 21(8):2867. </a:t>
            </a:r>
            <a:r>
              <a:rPr lang="en-US" sz="1600" dirty="0">
                <a:hlinkClick r:id="rId4"/>
              </a:rPr>
              <a:t>https://doi.org/10.3390/ijms21082867</a:t>
            </a:r>
            <a:endParaRPr lang="en-US" sz="1600" dirty="0"/>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Tree>
    <p:extLst>
      <p:ext uri="{BB962C8B-B14F-4D97-AF65-F5344CB8AC3E}">
        <p14:creationId xmlns:p14="http://schemas.microsoft.com/office/powerpoint/2010/main" val="204929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679225" y="593736"/>
            <a:ext cx="10850808" cy="1053128"/>
          </a:xfrm>
        </p:spPr>
        <p:txBody>
          <a:bodyPr>
            <a:noAutofit/>
          </a:bodyPr>
          <a:lstStyle/>
          <a:p>
            <a:pPr algn="ctr"/>
            <a:r>
              <a:rPr lang="en-US" sz="3600" dirty="0"/>
              <a:t>AIT Can Be Extremely Helpful for Select Patients with AD</a:t>
            </a:r>
          </a:p>
        </p:txBody>
      </p:sp>
      <p:graphicFrame>
        <p:nvGraphicFramePr>
          <p:cNvPr id="5" name="Table 6">
            <a:extLst>
              <a:ext uri="{FF2B5EF4-FFF2-40B4-BE49-F238E27FC236}">
                <a16:creationId xmlns:a16="http://schemas.microsoft.com/office/drawing/2014/main" id="{BAEAABB7-504F-2251-D89D-FDDD0518CBA9}"/>
              </a:ext>
            </a:extLst>
          </p:cNvPr>
          <p:cNvGraphicFramePr>
            <a:graphicFrameLocks noGrp="1"/>
          </p:cNvGraphicFramePr>
          <p:nvPr>
            <p:ph idx="1"/>
            <p:extLst>
              <p:ext uri="{D42A27DB-BD31-4B8C-83A1-F6EECF244321}">
                <p14:modId xmlns:p14="http://schemas.microsoft.com/office/powerpoint/2010/main" val="3239582712"/>
              </p:ext>
            </p:extLst>
          </p:nvPr>
        </p:nvGraphicFramePr>
        <p:xfrm>
          <a:off x="838201" y="2117454"/>
          <a:ext cx="10515597" cy="3135472"/>
        </p:xfrm>
        <a:graphic>
          <a:graphicData uri="http://schemas.openxmlformats.org/drawingml/2006/table">
            <a:tbl>
              <a:tblPr firstRow="1" bandRow="1">
                <a:tableStyleId>{8A107856-5554-42FB-B03E-39F5DBC370BA}</a:tableStyleId>
              </a:tblPr>
              <a:tblGrid>
                <a:gridCol w="3505199">
                  <a:extLst>
                    <a:ext uri="{9D8B030D-6E8A-4147-A177-3AD203B41FA5}">
                      <a16:colId xmlns:a16="http://schemas.microsoft.com/office/drawing/2014/main" val="2562216764"/>
                    </a:ext>
                  </a:extLst>
                </a:gridCol>
                <a:gridCol w="3505199">
                  <a:extLst>
                    <a:ext uri="{9D8B030D-6E8A-4147-A177-3AD203B41FA5}">
                      <a16:colId xmlns:a16="http://schemas.microsoft.com/office/drawing/2014/main" val="407622177"/>
                    </a:ext>
                  </a:extLst>
                </a:gridCol>
                <a:gridCol w="3505199">
                  <a:extLst>
                    <a:ext uri="{9D8B030D-6E8A-4147-A177-3AD203B41FA5}">
                      <a16:colId xmlns:a16="http://schemas.microsoft.com/office/drawing/2014/main" val="2920749375"/>
                    </a:ext>
                  </a:extLst>
                </a:gridCol>
              </a:tblGrid>
              <a:tr h="1567736">
                <a:tc>
                  <a:txBody>
                    <a:bodyPr/>
                    <a:lstStyle/>
                    <a:p>
                      <a:pPr algn="ctr"/>
                      <a:r>
                        <a:rPr lang="en-US" sz="2800" b="1" dirty="0"/>
                        <a:t>Effective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sz="2800" b="1" dirty="0"/>
                        <a:t>Safe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2800" b="1" dirty="0"/>
                        <a:t>Disease-Modifying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899578545"/>
                  </a:ext>
                </a:extLst>
              </a:tr>
              <a:tr h="1567736">
                <a:tc>
                  <a:txBody>
                    <a:bodyPr/>
                    <a:lstStyle/>
                    <a:p>
                      <a:pPr algn="ctr"/>
                      <a:r>
                        <a:rPr lang="en-US" sz="2800" b="1" dirty="0"/>
                        <a:t>Can Treat Co-morbid Allergic Conditions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2800" b="1" dirty="0"/>
                        <a:t>Assessable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Low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09777685"/>
                  </a:ext>
                </a:extLst>
              </a:tr>
            </a:tbl>
          </a:graphicData>
        </a:graphic>
      </p:graphicFrame>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Tree>
    <p:extLst>
      <p:ext uri="{BB962C8B-B14F-4D97-AF65-F5344CB8AC3E}">
        <p14:creationId xmlns:p14="http://schemas.microsoft.com/office/powerpoint/2010/main" val="560587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1026" name="Picture 2" descr="The immunologic pathogenesis of atopic dermatitis and the corresponding...  | Download Scientific Diagram">
            <a:extLst>
              <a:ext uri="{FF2B5EF4-FFF2-40B4-BE49-F238E27FC236}">
                <a16:creationId xmlns:a16="http://schemas.microsoft.com/office/drawing/2014/main" id="{354F0D26-0FF5-BFC0-F74A-24BC60E4E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309" y="523358"/>
            <a:ext cx="5837236" cy="5404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5542B8-DFF5-8502-954D-4B48CB8DD633}"/>
              </a:ext>
            </a:extLst>
          </p:cNvPr>
          <p:cNvSpPr txBox="1"/>
          <p:nvPr/>
        </p:nvSpPr>
        <p:spPr>
          <a:xfrm>
            <a:off x="821455" y="1795429"/>
            <a:ext cx="4090308" cy="2862322"/>
          </a:xfrm>
          <a:prstGeom prst="rect">
            <a:avLst/>
          </a:prstGeom>
          <a:noFill/>
        </p:spPr>
        <p:txBody>
          <a:bodyPr wrap="square" rtlCol="0">
            <a:spAutoFit/>
          </a:bodyPr>
          <a:lstStyle/>
          <a:p>
            <a:r>
              <a:rPr lang="en-US" sz="3600" dirty="0"/>
              <a:t>The Pathophysiology of Atopic Dermatitis is Multifactorial –</a:t>
            </a:r>
          </a:p>
          <a:p>
            <a:r>
              <a:rPr lang="en-US" sz="3600" b="1" dirty="0">
                <a:solidFill>
                  <a:schemeClr val="bg2">
                    <a:lumMod val="40000"/>
                    <a:lumOff val="60000"/>
                  </a:schemeClr>
                </a:solidFill>
              </a:rPr>
              <a:t>Treatment should also be Multimodal!</a:t>
            </a:r>
          </a:p>
        </p:txBody>
      </p:sp>
      <p:sp>
        <p:nvSpPr>
          <p:cNvPr id="7" name="TextBox 6">
            <a:extLst>
              <a:ext uri="{FF2B5EF4-FFF2-40B4-BE49-F238E27FC236}">
                <a16:creationId xmlns:a16="http://schemas.microsoft.com/office/drawing/2014/main" id="{66F97261-9303-C9F1-5D68-89639F2450D2}"/>
              </a:ext>
            </a:extLst>
          </p:cNvPr>
          <p:cNvSpPr txBox="1"/>
          <p:nvPr/>
        </p:nvSpPr>
        <p:spPr>
          <a:xfrm>
            <a:off x="277813" y="6354575"/>
            <a:ext cx="6099048" cy="369332"/>
          </a:xfrm>
          <a:prstGeom prst="rect">
            <a:avLst/>
          </a:prstGeom>
          <a:noFill/>
        </p:spPr>
        <p:txBody>
          <a:bodyPr wrap="square">
            <a:spAutoFit/>
          </a:bodyPr>
          <a:lstStyle/>
          <a:p>
            <a:r>
              <a:rPr lang="en-US" i="1" dirty="0"/>
              <a:t>Frontiers in Pediatrics </a:t>
            </a:r>
            <a:r>
              <a:rPr lang="en-US" dirty="0"/>
              <a:t>Nov 2022 DOI 10.3389/fped.2022.1050560 </a:t>
            </a:r>
          </a:p>
        </p:txBody>
      </p:sp>
    </p:spTree>
    <p:extLst>
      <p:ext uri="{BB962C8B-B14F-4D97-AF65-F5344CB8AC3E}">
        <p14:creationId xmlns:p14="http://schemas.microsoft.com/office/powerpoint/2010/main" val="302255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9" y="607919"/>
            <a:ext cx="10706099" cy="769442"/>
          </a:xfrm>
        </p:spPr>
        <p:txBody>
          <a:bodyPr>
            <a:noAutofit/>
          </a:bodyPr>
          <a:lstStyle/>
          <a:p>
            <a:pPr lvl="0"/>
            <a:br>
              <a:rPr lang="en-US" sz="2800" dirty="0"/>
            </a:br>
            <a:endParaRPr lang="en-US" sz="2800" dirty="0"/>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3" name="Picture 2">
            <a:extLst>
              <a:ext uri="{FF2B5EF4-FFF2-40B4-BE49-F238E27FC236}">
                <a16:creationId xmlns:a16="http://schemas.microsoft.com/office/drawing/2014/main" id="{01BB7975-91F7-4E1B-DEC7-39C065D1B0DA}"/>
              </a:ext>
            </a:extLst>
          </p:cNvPr>
          <p:cNvPicPr>
            <a:picLocks noChangeAspect="1"/>
          </p:cNvPicPr>
          <p:nvPr/>
        </p:nvPicPr>
        <p:blipFill>
          <a:blip r:embed="rId4"/>
          <a:stretch>
            <a:fillRect/>
          </a:stretch>
        </p:blipFill>
        <p:spPr>
          <a:xfrm>
            <a:off x="2719953" y="362148"/>
            <a:ext cx="6752087" cy="3319588"/>
          </a:xfrm>
          <a:prstGeom prst="rect">
            <a:avLst/>
          </a:prstGeom>
        </p:spPr>
      </p:pic>
      <p:sp>
        <p:nvSpPr>
          <p:cNvPr id="7" name="TextBox 6">
            <a:extLst>
              <a:ext uri="{FF2B5EF4-FFF2-40B4-BE49-F238E27FC236}">
                <a16:creationId xmlns:a16="http://schemas.microsoft.com/office/drawing/2014/main" id="{240E085E-C7F5-5913-CD5B-0079E1530598}"/>
              </a:ext>
            </a:extLst>
          </p:cNvPr>
          <p:cNvSpPr txBox="1"/>
          <p:nvPr/>
        </p:nvSpPr>
        <p:spPr>
          <a:xfrm>
            <a:off x="277813" y="6323743"/>
            <a:ext cx="5974328" cy="369332"/>
          </a:xfrm>
          <a:prstGeom prst="rect">
            <a:avLst/>
          </a:prstGeom>
          <a:noFill/>
        </p:spPr>
        <p:txBody>
          <a:bodyPr wrap="none" rtlCol="0">
            <a:spAutoFit/>
          </a:bodyPr>
          <a:lstStyle/>
          <a:p>
            <a:r>
              <a:rPr lang="en-US" i="1" dirty="0"/>
              <a:t>Frontiers in Pediatrics </a:t>
            </a:r>
            <a:r>
              <a:rPr lang="en-US" dirty="0"/>
              <a:t>Nov 2022 DOI 10.3389/fped.2022.1050560 </a:t>
            </a:r>
          </a:p>
        </p:txBody>
      </p:sp>
      <p:sp>
        <p:nvSpPr>
          <p:cNvPr id="10" name="Content Placeholder 2">
            <a:extLst>
              <a:ext uri="{FF2B5EF4-FFF2-40B4-BE49-F238E27FC236}">
                <a16:creationId xmlns:a16="http://schemas.microsoft.com/office/drawing/2014/main" id="{57644990-1A15-9962-C555-3B73F92C0727}"/>
              </a:ext>
            </a:extLst>
          </p:cNvPr>
          <p:cNvSpPr>
            <a:spLocks noGrp="1"/>
          </p:cNvSpPr>
          <p:nvPr>
            <p:ph idx="1"/>
          </p:nvPr>
        </p:nvSpPr>
        <p:spPr>
          <a:xfrm>
            <a:off x="2719953" y="3945705"/>
            <a:ext cx="6752087" cy="2136703"/>
          </a:xfrm>
        </p:spPr>
        <p:txBody>
          <a:bodyPr>
            <a:normAutofit/>
          </a:bodyPr>
          <a:lstStyle/>
          <a:p>
            <a:pPr marL="0" indent="0">
              <a:buNone/>
            </a:pPr>
            <a:r>
              <a:rPr lang="en-US" sz="2200" b="1" u="sng" dirty="0"/>
              <a:t>Characteristics of Patients More Likely to Respond</a:t>
            </a:r>
          </a:p>
          <a:p>
            <a:r>
              <a:rPr lang="en-US" sz="2200" dirty="0"/>
              <a:t>Patients with a proven sensitization to aeroallergens, particularly house dust mites, grass, and birch allergies </a:t>
            </a:r>
          </a:p>
          <a:p>
            <a:r>
              <a:rPr lang="en-US" sz="2200" dirty="0"/>
              <a:t>Patients who have AD flare-ups induced by aeroallergens</a:t>
            </a:r>
          </a:p>
          <a:p>
            <a:r>
              <a:rPr lang="en-US" sz="2200" dirty="0"/>
              <a:t>Concomitant allergic rhinitis or asthma.</a:t>
            </a:r>
          </a:p>
        </p:txBody>
      </p:sp>
      <p:sp>
        <p:nvSpPr>
          <p:cNvPr id="11" name="TextBox 10">
            <a:extLst>
              <a:ext uri="{FF2B5EF4-FFF2-40B4-BE49-F238E27FC236}">
                <a16:creationId xmlns:a16="http://schemas.microsoft.com/office/drawing/2014/main" id="{B8B150B6-958B-2C23-BBC9-5167E71ADC46}"/>
              </a:ext>
            </a:extLst>
          </p:cNvPr>
          <p:cNvSpPr txBox="1"/>
          <p:nvPr/>
        </p:nvSpPr>
        <p:spPr>
          <a:xfrm>
            <a:off x="8330521" y="2021942"/>
            <a:ext cx="1061509" cy="584775"/>
          </a:xfrm>
          <a:prstGeom prst="rect">
            <a:avLst/>
          </a:prstGeom>
          <a:noFill/>
        </p:spPr>
        <p:txBody>
          <a:bodyPr wrap="none" rtlCol="0">
            <a:spAutoFit/>
          </a:bodyPr>
          <a:lstStyle/>
          <a:p>
            <a:r>
              <a:rPr lang="en-US" sz="3200" b="1" dirty="0">
                <a:solidFill>
                  <a:srgbClr val="C00000"/>
                </a:solidFill>
                <a:highlight>
                  <a:srgbClr val="FFFF00"/>
                </a:highlight>
              </a:rPr>
              <a:t>YES!</a:t>
            </a:r>
          </a:p>
        </p:txBody>
      </p:sp>
    </p:spTree>
    <p:extLst>
      <p:ext uri="{BB962C8B-B14F-4D97-AF65-F5344CB8AC3E}">
        <p14:creationId xmlns:p14="http://schemas.microsoft.com/office/powerpoint/2010/main" val="311936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5C83-4CE6-6E02-1EB9-22D043D0EDD4}"/>
              </a:ext>
            </a:extLst>
          </p:cNvPr>
          <p:cNvSpPr>
            <a:spLocks noGrp="1"/>
          </p:cNvSpPr>
          <p:nvPr>
            <p:ph type="title"/>
          </p:nvPr>
        </p:nvSpPr>
        <p:spPr>
          <a:xfrm>
            <a:off x="742949" y="762043"/>
            <a:ext cx="10706099" cy="1053128"/>
          </a:xfrm>
        </p:spPr>
        <p:txBody>
          <a:bodyPr>
            <a:normAutofit fontScale="90000"/>
          </a:bodyPr>
          <a:lstStyle/>
          <a:p>
            <a:pPr algn="ctr"/>
            <a:r>
              <a:rPr lang="en-US" dirty="0"/>
              <a:t>Both the </a:t>
            </a:r>
            <a:r>
              <a:rPr lang="en-US" b="1" dirty="0">
                <a:solidFill>
                  <a:schemeClr val="bg2">
                    <a:lumMod val="40000"/>
                    <a:lumOff val="60000"/>
                  </a:schemeClr>
                </a:solidFill>
              </a:rPr>
              <a:t>AAAAI and ACAAI </a:t>
            </a:r>
            <a:r>
              <a:rPr lang="en-US" dirty="0"/>
              <a:t>Recommend the Use of AIT in Moderate to Severe Atopic Dermatitis</a:t>
            </a:r>
          </a:p>
        </p:txBody>
      </p:sp>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pic>
        <p:nvPicPr>
          <p:cNvPr id="3" name="Picture 2">
            <a:extLst>
              <a:ext uri="{FF2B5EF4-FFF2-40B4-BE49-F238E27FC236}">
                <a16:creationId xmlns:a16="http://schemas.microsoft.com/office/drawing/2014/main" id="{B700F257-17FA-0A2F-3C57-61F541AE3CD1}"/>
              </a:ext>
            </a:extLst>
          </p:cNvPr>
          <p:cNvPicPr>
            <a:picLocks noChangeAspect="1"/>
          </p:cNvPicPr>
          <p:nvPr/>
        </p:nvPicPr>
        <p:blipFill>
          <a:blip r:embed="rId4"/>
          <a:stretch>
            <a:fillRect/>
          </a:stretch>
        </p:blipFill>
        <p:spPr>
          <a:xfrm>
            <a:off x="742949" y="2443448"/>
            <a:ext cx="10756795" cy="2990088"/>
          </a:xfrm>
          <a:prstGeom prst="rect">
            <a:avLst/>
          </a:prstGeom>
        </p:spPr>
      </p:pic>
      <p:sp>
        <p:nvSpPr>
          <p:cNvPr id="8" name="Rectangle 7">
            <a:extLst>
              <a:ext uri="{FF2B5EF4-FFF2-40B4-BE49-F238E27FC236}">
                <a16:creationId xmlns:a16="http://schemas.microsoft.com/office/drawing/2014/main" id="{96D20017-8019-4EB8-B270-6A25626712B4}"/>
              </a:ext>
            </a:extLst>
          </p:cNvPr>
          <p:cNvSpPr/>
          <p:nvPr/>
        </p:nvSpPr>
        <p:spPr>
          <a:xfrm>
            <a:off x="2919046" y="3057550"/>
            <a:ext cx="8530002" cy="1359429"/>
          </a:xfrm>
          <a:prstGeom prst="rect">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ACA1C2-4404-1F09-7AE0-9F9EE2F4A9BC}"/>
              </a:ext>
            </a:extLst>
          </p:cNvPr>
          <p:cNvSpPr txBox="1"/>
          <p:nvPr/>
        </p:nvSpPr>
        <p:spPr>
          <a:xfrm>
            <a:off x="277813" y="6354521"/>
            <a:ext cx="9645650" cy="307777"/>
          </a:xfrm>
          <a:prstGeom prst="rect">
            <a:avLst/>
          </a:prstGeom>
          <a:noFill/>
        </p:spPr>
        <p:txBody>
          <a:bodyPr wrap="square" rtlCol="0">
            <a:spAutoFit/>
          </a:bodyPr>
          <a:lstStyle/>
          <a:p>
            <a:r>
              <a:rPr lang="en-US" sz="1400" dirty="0"/>
              <a:t>Chu, Derek K. et al. </a:t>
            </a:r>
            <a:r>
              <a:rPr lang="en-US" sz="1400" i="1" dirty="0"/>
              <a:t>Annals of Allergy, Asthma &amp; Immunology </a:t>
            </a:r>
            <a:r>
              <a:rPr lang="en-US" sz="1400" dirty="0"/>
              <a:t>(2023) DOI: 10.1016/j.anai.2023.11.009</a:t>
            </a:r>
          </a:p>
        </p:txBody>
      </p:sp>
    </p:spTree>
    <p:extLst>
      <p:ext uri="{BB962C8B-B14F-4D97-AF65-F5344CB8AC3E}">
        <p14:creationId xmlns:p14="http://schemas.microsoft.com/office/powerpoint/2010/main" val="39101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1F49"/>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1B1F26-20FB-CA63-3592-AA3914289A85}"/>
              </a:ext>
            </a:extLst>
          </p:cNvPr>
          <p:cNvPicPr>
            <a:picLocks noGrp="1" noChangeAspect="1"/>
          </p:cNvPicPr>
          <p:nvPr>
            <p:ph idx="1"/>
          </p:nvPr>
        </p:nvPicPr>
        <p:blipFill>
          <a:blip r:embed="rId3"/>
          <a:stretch>
            <a:fillRect/>
          </a:stretch>
        </p:blipFill>
        <p:spPr>
          <a:xfrm>
            <a:off x="1650499" y="447729"/>
            <a:ext cx="8891001" cy="5377335"/>
          </a:xfrm>
          <a:prstGeom prst="rect">
            <a:avLst/>
          </a:prstGeom>
        </p:spPr>
      </p:pic>
      <p:cxnSp>
        <p:nvCxnSpPr>
          <p:cNvPr id="4" name="Straight Connector 3">
            <a:extLst>
              <a:ext uri="{FF2B5EF4-FFF2-40B4-BE49-F238E27FC236}">
                <a16:creationId xmlns:a16="http://schemas.microsoft.com/office/drawing/2014/main" id="{E4D1C23B-8801-B278-D088-015406284CF3}"/>
              </a:ext>
            </a:extLst>
          </p:cNvPr>
          <p:cNvCxnSpPr>
            <a:cxnSpLocks/>
          </p:cNvCxnSpPr>
          <p:nvPr/>
        </p:nvCxnSpPr>
        <p:spPr>
          <a:xfrm>
            <a:off x="277813" y="6250080"/>
            <a:ext cx="11653632" cy="0"/>
          </a:xfrm>
          <a:prstGeom prst="line">
            <a:avLst/>
          </a:prstGeom>
          <a:noFill/>
          <a:ln w="3175" cap="flat">
            <a:solidFill>
              <a:schemeClr val="tx2"/>
            </a:solidFill>
            <a:prstDash val="solid"/>
            <a:miter lim="800000"/>
            <a:headEnd/>
            <a:tailEnd/>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D6AD40C2-7C8E-AEA5-B7FA-99BD79D29A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9645" y="6453507"/>
            <a:ext cx="1121800" cy="193402"/>
          </a:xfrm>
          <a:prstGeom prst="rect">
            <a:avLst/>
          </a:prstGeom>
        </p:spPr>
      </p:pic>
      <p:sp>
        <p:nvSpPr>
          <p:cNvPr id="9" name="TextShape 2">
            <a:extLst>
              <a:ext uri="{FF2B5EF4-FFF2-40B4-BE49-F238E27FC236}">
                <a16:creationId xmlns:a16="http://schemas.microsoft.com/office/drawing/2014/main" id="{7DA49E75-87C7-06A4-CECF-8ADD6D573399}"/>
              </a:ext>
            </a:extLst>
          </p:cNvPr>
          <p:cNvSpPr txBox="1"/>
          <p:nvPr/>
        </p:nvSpPr>
        <p:spPr>
          <a:xfrm>
            <a:off x="277812" y="6375664"/>
            <a:ext cx="8599487" cy="393429"/>
          </a:xfrm>
          <a:prstGeom prst="rect">
            <a:avLst/>
          </a:prstGeom>
          <a:noFill/>
          <a:ln>
            <a:noFill/>
          </a:ln>
        </p:spPr>
        <p:txBody>
          <a:bodyPr lIns="90000" tIns="45000" rIns="90000" bIns="45000"/>
          <a:lstStyle/>
          <a:p>
            <a:r>
              <a:rPr lang="en-US" sz="1400" b="0" strike="noStrike" spc="-1" dirty="0">
                <a:solidFill>
                  <a:srgbClr val="FFFFFF"/>
                </a:solidFill>
                <a:latin typeface="+mj-lt"/>
              </a:rPr>
              <a:t>Juan José </a:t>
            </a:r>
            <a:r>
              <a:rPr lang="en-US" sz="1400" b="0" strike="noStrike" spc="-1" dirty="0" err="1">
                <a:solidFill>
                  <a:srgbClr val="FFFFFF"/>
                </a:solidFill>
                <a:latin typeface="+mj-lt"/>
              </a:rPr>
              <a:t>Yepes-Nuñez</a:t>
            </a:r>
            <a:r>
              <a:rPr lang="en-US" sz="1400" b="0" strike="noStrike" spc="-1" dirty="0">
                <a:solidFill>
                  <a:srgbClr val="FFFFFF"/>
                </a:solidFill>
                <a:latin typeface="+mj-lt"/>
              </a:rPr>
              <a:t> et al</a:t>
            </a:r>
            <a:r>
              <a:rPr lang="en-US" sz="1400" i="1" spc="-1" dirty="0">
                <a:solidFill>
                  <a:srgbClr val="FFFFFF"/>
                </a:solidFill>
                <a:latin typeface="+mj-lt"/>
              </a:rPr>
              <a:t>.</a:t>
            </a:r>
            <a:r>
              <a:rPr lang="en-US" sz="1400" b="0" i="1" strike="noStrike" spc="-1" dirty="0">
                <a:solidFill>
                  <a:srgbClr val="FFFFFF"/>
                </a:solidFill>
                <a:latin typeface="+mj-lt"/>
              </a:rPr>
              <a:t> Journal of Allergy and Clinical Immunology</a:t>
            </a:r>
            <a:r>
              <a:rPr lang="en-US" sz="1400" b="0" strike="noStrike" spc="-1" dirty="0">
                <a:solidFill>
                  <a:srgbClr val="FFFFFF"/>
                </a:solidFill>
                <a:latin typeface="+mj-lt"/>
              </a:rPr>
              <a:t> 2023 151147-158 DOI: (10.1016/j.jaci.2022.09.020) </a:t>
            </a:r>
          </a:p>
        </p:txBody>
      </p:sp>
    </p:spTree>
    <p:extLst>
      <p:ext uri="{BB962C8B-B14F-4D97-AF65-F5344CB8AC3E}">
        <p14:creationId xmlns:p14="http://schemas.microsoft.com/office/powerpoint/2010/main" val="4177415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19781</TotalTime>
  <Words>3783</Words>
  <Application>Microsoft Macintosh PowerPoint</Application>
  <PresentationFormat>Widescreen</PresentationFormat>
  <Paragraphs>334</Paragraphs>
  <Slides>41</Slides>
  <Notes>41</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41</vt:i4>
      </vt:variant>
    </vt:vector>
  </HeadingPairs>
  <TitlesOfParts>
    <vt:vector size="66" baseType="lpstr">
      <vt:lpstr>-webkit-standard</vt:lpstr>
      <vt:lpstr>AdvOT1ef757c0</vt:lpstr>
      <vt:lpstr>AdvOT635f2c37</vt:lpstr>
      <vt:lpstr>AdvOT635f2c37+fb</vt:lpstr>
      <vt:lpstr>AdvOT97231e80.B</vt:lpstr>
      <vt:lpstr>AdvPSA35D</vt:lpstr>
      <vt:lpstr>AdvPSA88A</vt:lpstr>
      <vt:lpstr>AdvPSA88B</vt:lpstr>
      <vt:lpstr>aktiv-grotesk</vt:lpstr>
      <vt:lpstr>Arial</vt:lpstr>
      <vt:lpstr>Calibri</vt:lpstr>
      <vt:lpstr>Calibri Light</vt:lpstr>
      <vt:lpstr>Cambria</vt:lpstr>
      <vt:lpstr>Garamond</vt:lpstr>
      <vt:lpstr>Google Sans</vt:lpstr>
      <vt:lpstr>Helvetica</vt:lpstr>
      <vt:lpstr>MuseoSans</vt:lpstr>
      <vt:lpstr>Noto Serif</vt:lpstr>
      <vt:lpstr>Open Sans</vt:lpstr>
      <vt:lpstr>Raleway</vt:lpstr>
      <vt:lpstr>Roboto</vt:lpstr>
      <vt:lpstr>Times New Roman</vt:lpstr>
      <vt:lpstr>URWPalladioL</vt:lpstr>
      <vt:lpstr>Wingdings</vt:lpstr>
      <vt:lpstr>Office Theme</vt:lpstr>
      <vt:lpstr>PowerPoint Presentation</vt:lpstr>
      <vt:lpstr>Immunotherapy is Indicated for the Management of Atopic Dermatitis</vt:lpstr>
      <vt:lpstr>Atopic Dermatitis</vt:lpstr>
      <vt:lpstr>Case Presentation</vt:lpstr>
      <vt:lpstr>AIT Can Be Extremely Helpful for Select Patients with AD</vt:lpstr>
      <vt:lpstr>PowerPoint Presentation</vt:lpstr>
      <vt:lpstr> </vt:lpstr>
      <vt:lpstr>Both the AAAAI and ACAAI Recommend the Use of AIT in Moderate to Severe Atopic Dermatitis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Killing Two Birds With One Stone!</vt:lpstr>
      <vt:lpstr>Allergen immunotherapy is currently the only disease-modifying treatment available for allergic rhinitis and allergic asthma.</vt:lpstr>
      <vt:lpstr>PowerPoint Presentation</vt:lpstr>
      <vt:lpstr>PowerPoint Presentation</vt:lpstr>
      <vt:lpstr>PowerPoint Presentation</vt:lpstr>
      <vt:lpstr>AIT Offers a “Natural Approach” to Atopic Dermatitis</vt:lpstr>
      <vt:lpstr>AIT has a long track record with a favorable safety profile</vt:lpstr>
      <vt:lpstr>AIT is Widely Available</vt:lpstr>
      <vt:lpstr>Both SCIT and SLIT are More Cost-Effective than Dupixent!</vt:lpstr>
      <vt:lpstr>PowerPoint Presentation</vt:lpstr>
      <vt:lpstr>Pros of AIT for Treating Atopic Dermatitis</vt:lpstr>
      <vt:lpstr>Case Revisited</vt:lpstr>
      <vt:lpstr>Rebuttal</vt:lpstr>
      <vt:lpstr>The time invested in AIT now can lead to less time managing symptoms in the future, saving time and improving quality of life long-term.</vt:lpstr>
      <vt:lpstr>AIT Side Effects are Mild and Manageable</vt:lpstr>
      <vt:lpstr>Topical Treatments Also Have Adverse Effects!</vt:lpstr>
      <vt:lpstr>Topical Medications Will Not Alter the Course of Disease </vt:lpstr>
      <vt:lpstr>Other treatment options are immunosuppressive</vt:lpstr>
      <vt:lpstr>Dupixent also requires frequent injections!</vt:lpstr>
      <vt:lpstr>Not Everyone Can Tolerate Dupixent</vt:lpstr>
      <vt:lpstr>Dupixent Poses Serious Adverse Effects</vt:lpstr>
      <vt:lpstr>IL-4 Has Been Implicated in Learning and Memory –  Are There Repercussions Associated with Blocking It? </vt:lpstr>
      <vt:lpstr>For Select Patients with Atopic Dermatitis, AIT Should be Considered as an Adjunctive Therapy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Allergy</dc:title>
  <dc:creator>Conny Lu</dc:creator>
  <cp:lastModifiedBy>Lu, Conny</cp:lastModifiedBy>
  <cp:revision>861</cp:revision>
  <dcterms:created xsi:type="dcterms:W3CDTF">2023-09-12T05:41:11Z</dcterms:created>
  <dcterms:modified xsi:type="dcterms:W3CDTF">2024-10-16T21:25:46Z</dcterms:modified>
</cp:coreProperties>
</file>