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23_4EB2BA81.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31"/>
  </p:notesMasterIdLst>
  <p:sldIdLst>
    <p:sldId id="256" r:id="rId2"/>
    <p:sldId id="257" r:id="rId3"/>
    <p:sldId id="258" r:id="rId4"/>
    <p:sldId id="267" r:id="rId5"/>
    <p:sldId id="269" r:id="rId6"/>
    <p:sldId id="268" r:id="rId7"/>
    <p:sldId id="273" r:id="rId8"/>
    <p:sldId id="275" r:id="rId9"/>
    <p:sldId id="276" r:id="rId10"/>
    <p:sldId id="277" r:id="rId11"/>
    <p:sldId id="278" r:id="rId12"/>
    <p:sldId id="279" r:id="rId13"/>
    <p:sldId id="274" r:id="rId14"/>
    <p:sldId id="280" r:id="rId15"/>
    <p:sldId id="281" r:id="rId16"/>
    <p:sldId id="283" r:id="rId17"/>
    <p:sldId id="284" r:id="rId18"/>
    <p:sldId id="282" r:id="rId19"/>
    <p:sldId id="263" r:id="rId20"/>
    <p:sldId id="285" r:id="rId21"/>
    <p:sldId id="264" r:id="rId22"/>
    <p:sldId id="292" r:id="rId23"/>
    <p:sldId id="266" r:id="rId24"/>
    <p:sldId id="272" r:id="rId25"/>
    <p:sldId id="290" r:id="rId26"/>
    <p:sldId id="291" r:id="rId27"/>
    <p:sldId id="287" r:id="rId28"/>
    <p:sldId id="294"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D9CADD-BEAF-DE0B-7384-8F0711BFB422}" name="Jiang, Shirley" initials="" userId="S::S0326244@stanfordhealthcare.org::b929fc10-66c3-4efa-ba2f-8b08698f813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0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82"/>
    <p:restoredTop sz="77810"/>
  </p:normalViewPr>
  <p:slideViewPr>
    <p:cSldViewPr snapToGrid="0">
      <p:cViewPr varScale="1">
        <p:scale>
          <a:sx n="92" d="100"/>
          <a:sy n="92" d="100"/>
        </p:scale>
        <p:origin x="1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modernComment_123_4EB2BA81.xml><?xml version="1.0" encoding="utf-8"?>
<p188:cmLst xmlns:a="http://schemas.openxmlformats.org/drawingml/2006/main" xmlns:r="http://schemas.openxmlformats.org/officeDocument/2006/relationships" xmlns:p188="http://schemas.microsoft.com/office/powerpoint/2018/8/main">
  <p188:cm id="{12B0C42E-4CC5-6E47-8439-D8BD3AA41A60}" authorId="{56D9CADD-BEAF-DE0B-7384-8F0711BFB422}" created="2024-10-02T00:29:36.717">
    <pc:sldMkLst xmlns:pc="http://schemas.microsoft.com/office/powerpoint/2013/main/command">
      <pc:docMk/>
      <pc:sldMk cId="1320336001" sldId="291"/>
    </pc:sldMkLst>
    <p188:txBody>
      <a:bodyPr/>
      <a:lstStyle/>
      <a:p>
        <a:r>
          <a:rPr lang="en-US"/>
          <a:t>Can consider looking at data specifically for moderate-severe 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A7D7D-1233-DE44-B681-10EA7EA74E0A}" type="datetimeFigureOut">
              <a:rPr lang="en-US" smtClean="0"/>
              <a:t>10/11/24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D201A-0AE1-1047-ABF3-E10FB55F040E}" type="slidenum">
              <a:rPr lang="en-US" smtClean="0"/>
              <a:t>‹#›</a:t>
            </a:fld>
            <a:endParaRPr lang="en-US"/>
          </a:p>
        </p:txBody>
      </p:sp>
    </p:spTree>
    <p:extLst>
      <p:ext uri="{BB962C8B-B14F-4D97-AF65-F5344CB8AC3E}">
        <p14:creationId xmlns:p14="http://schemas.microsoft.com/office/powerpoint/2010/main" val="195269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Hedge- not that there is no role for it but that it can be an addition to other </a:t>
            </a:r>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1</a:t>
            </a:fld>
            <a:endParaRPr lang="en-US"/>
          </a:p>
        </p:txBody>
      </p:sp>
    </p:spTree>
    <p:extLst>
      <p:ext uri="{BB962C8B-B14F-4D97-AF65-F5344CB8AC3E}">
        <p14:creationId xmlns:p14="http://schemas.microsoft.com/office/powerpoint/2010/main" val="9522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RCTs that examined itch. </a:t>
            </a:r>
            <a:r>
              <a:rPr lang="en-US" b="0" i="0" dirty="0">
                <a:solidFill>
                  <a:srgbClr val="2E2E2E"/>
                </a:solidFill>
                <a:effectLst/>
                <a:latin typeface="Elsevier Sans"/>
              </a:rPr>
              <a:t>AIT may reduce itch by 50% from baseline compared to no AIT, but the </a:t>
            </a:r>
            <a:r>
              <a:rPr lang="en-US" b="1" i="0" dirty="0">
                <a:solidFill>
                  <a:srgbClr val="2E2E2E"/>
                </a:solidFill>
                <a:effectLst/>
                <a:latin typeface="Elsevier Sans"/>
              </a:rPr>
              <a:t>evidence is uncertain </a:t>
            </a:r>
            <a:r>
              <a:rPr lang="en-US" b="0" i="0" dirty="0">
                <a:solidFill>
                  <a:srgbClr val="2E2E2E"/>
                </a:solidFill>
                <a:effectLst/>
                <a:latin typeface="Elsevier Sans"/>
              </a:rPr>
              <a:t>(25% vs 19%, RR 1.29). </a:t>
            </a:r>
          </a:p>
          <a:p>
            <a:endParaRPr lang="en-US" b="0" i="0" dirty="0">
              <a:solidFill>
                <a:srgbClr val="2E2E2E"/>
              </a:solidFill>
              <a:effectLst/>
              <a:latin typeface="Elsevier Sans"/>
            </a:endParaRPr>
          </a:p>
          <a:p>
            <a:r>
              <a:rPr lang="en-US" b="1" i="0" dirty="0">
                <a:solidFill>
                  <a:srgbClr val="2E2E2E"/>
                </a:solidFill>
                <a:effectLst/>
                <a:latin typeface="Elsevier Sans"/>
              </a:rPr>
              <a:t>Sleep: </a:t>
            </a:r>
          </a:p>
          <a:p>
            <a:r>
              <a:rPr lang="en-US" b="0" i="0" dirty="0">
                <a:solidFill>
                  <a:srgbClr val="2E2E2E"/>
                </a:solidFill>
                <a:effectLst/>
                <a:latin typeface="Elsevier Sans"/>
              </a:rPr>
              <a:t>The effect of AIT compared to no AIT on sleep loss in patients with AD is very uncertain (</a:t>
            </a:r>
            <a:r>
              <a:rPr lang="en-US" b="1" i="0" dirty="0">
                <a:solidFill>
                  <a:srgbClr val="2E2E2E"/>
                </a:solidFill>
                <a:effectLst/>
                <a:latin typeface="Elsevier Sans"/>
              </a:rPr>
              <a:t>very low-certainty evidence</a:t>
            </a:r>
            <a:r>
              <a:rPr lang="en-US" b="0" i="0" dirty="0">
                <a:solidFill>
                  <a:srgbClr val="2E2E2E"/>
                </a:solidFill>
                <a:effectLst/>
                <a:latin typeface="Elsevier Sans"/>
              </a:rPr>
              <a:t>). </a:t>
            </a:r>
          </a:p>
          <a:p>
            <a:r>
              <a:rPr lang="en-US" b="1" i="0" dirty="0">
                <a:solidFill>
                  <a:srgbClr val="2E2E2E"/>
                </a:solidFill>
                <a:effectLst/>
                <a:latin typeface="Elsevier Sans"/>
              </a:rPr>
              <a:t>Flares: </a:t>
            </a:r>
          </a:p>
          <a:p>
            <a:r>
              <a:rPr lang="en-US" b="0" i="0" dirty="0">
                <a:solidFill>
                  <a:srgbClr val="2E2E2E"/>
                </a:solidFill>
                <a:effectLst/>
                <a:latin typeface="Elsevier Sans"/>
              </a:rPr>
              <a:t>The effect of AIT, compared to no AIT, was </a:t>
            </a:r>
            <a:r>
              <a:rPr lang="en-US" b="1" i="0" dirty="0">
                <a:solidFill>
                  <a:srgbClr val="2E2E2E"/>
                </a:solidFill>
                <a:effectLst/>
                <a:latin typeface="Elsevier Sans"/>
              </a:rPr>
              <a:t>very uncertain. </a:t>
            </a:r>
          </a:p>
          <a:p>
            <a:endParaRPr lang="en-US" b="1" dirty="0"/>
          </a:p>
        </p:txBody>
      </p:sp>
      <p:sp>
        <p:nvSpPr>
          <p:cNvPr id="4" name="Slide Number Placeholder 3"/>
          <p:cNvSpPr>
            <a:spLocks noGrp="1"/>
          </p:cNvSpPr>
          <p:nvPr>
            <p:ph type="sldNum" sz="quarter" idx="5"/>
          </p:nvPr>
        </p:nvSpPr>
        <p:spPr/>
        <p:txBody>
          <a:bodyPr/>
          <a:lstStyle/>
          <a:p>
            <a:fld id="{103D201A-0AE1-1047-ABF3-E10FB55F040E}" type="slidenum">
              <a:rPr lang="en-US" smtClean="0"/>
              <a:t>10</a:t>
            </a:fld>
            <a:endParaRPr lang="en-US"/>
          </a:p>
        </p:txBody>
      </p:sp>
    </p:spTree>
    <p:extLst>
      <p:ext uri="{BB962C8B-B14F-4D97-AF65-F5344CB8AC3E}">
        <p14:creationId xmlns:p14="http://schemas.microsoft.com/office/powerpoint/2010/main" val="339771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adverse events, they aggregated data from studies including AIT for asthma and ARC and used frequentist and Bayesian frameworks. </a:t>
            </a:r>
            <a:r>
              <a:rPr lang="en-US" b="1" dirty="0"/>
              <a:t>Frequentist</a:t>
            </a:r>
            <a:r>
              <a:rPr lang="en-US" dirty="0"/>
              <a:t> framework uses traditional statistical methods such as random-effects models to calculate pooled estimates of treatment effects, whereas </a:t>
            </a:r>
            <a:r>
              <a:rPr lang="en-US" b="1" dirty="0"/>
              <a:t>Bayesian</a:t>
            </a:r>
            <a:r>
              <a:rPr lang="en-US" dirty="0"/>
              <a:t> framework combines prior information or beliefs about treatment effect.</a:t>
            </a:r>
          </a:p>
          <a:p>
            <a:endParaRPr lang="en-US" dirty="0"/>
          </a:p>
          <a:p>
            <a:r>
              <a:rPr lang="en-US" dirty="0"/>
              <a:t>They found that with </a:t>
            </a:r>
            <a:r>
              <a:rPr lang="en-US" b="1" dirty="0"/>
              <a:t>high certainty</a:t>
            </a:r>
            <a:r>
              <a:rPr lang="en-US" dirty="0"/>
              <a:t> that AIT increased </a:t>
            </a:r>
            <a:r>
              <a:rPr lang="en-US" b="1" dirty="0"/>
              <a:t>local adverse events.</a:t>
            </a:r>
          </a:p>
          <a:p>
            <a:r>
              <a:rPr lang="en-US" dirty="0"/>
              <a:t>AIT increased </a:t>
            </a:r>
            <a:r>
              <a:rPr lang="en-US" b="1" dirty="0"/>
              <a:t>systemic reactions.</a:t>
            </a:r>
          </a:p>
          <a:p>
            <a:r>
              <a:rPr lang="en-US" dirty="0"/>
              <a:t>And, AIT increased adverse effects severe enough to cause </a:t>
            </a:r>
            <a:r>
              <a:rPr lang="en-US" b="1" dirty="0"/>
              <a:t>discontinuation</a:t>
            </a:r>
            <a:r>
              <a:rPr lang="en-US" dirty="0"/>
              <a:t> with </a:t>
            </a:r>
            <a:r>
              <a:rPr lang="en-US" b="1" dirty="0"/>
              <a:t>moderate certainty</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11</a:t>
            </a:fld>
            <a:endParaRPr lang="en-US"/>
          </a:p>
        </p:txBody>
      </p:sp>
    </p:spTree>
    <p:extLst>
      <p:ext uri="{BB962C8B-B14F-4D97-AF65-F5344CB8AC3E}">
        <p14:creationId xmlns:p14="http://schemas.microsoft.com/office/powerpoint/2010/main" val="110673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12</a:t>
            </a:fld>
            <a:endParaRPr lang="en-US"/>
          </a:p>
        </p:txBody>
      </p:sp>
    </p:spTree>
    <p:extLst>
      <p:ext uri="{BB962C8B-B14F-4D97-AF65-F5344CB8AC3E}">
        <p14:creationId xmlns:p14="http://schemas.microsoft.com/office/powerpoint/2010/main" val="4083159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allergen immunotherapy outcomes can be different abroad, particularly in Europe, particularly data on SLIT. </a:t>
            </a:r>
          </a:p>
          <a:p>
            <a:r>
              <a:rPr lang="en-US" dirty="0"/>
              <a:t>In fact, in </a:t>
            </a:r>
            <a:r>
              <a:rPr lang="en-US" dirty="0" err="1"/>
              <a:t>Yepes</a:t>
            </a:r>
            <a:r>
              <a:rPr lang="en-US" dirty="0"/>
              <a:t>-Nunez’s study, only of the RCT’s included was from the United States which was by Kaufman and Roth in 1974. </a:t>
            </a:r>
          </a:p>
          <a:p>
            <a:r>
              <a:rPr lang="en-US" dirty="0"/>
              <a:t>Let’s take a better a look at typically used immunotherapy SCIT used in the US and see if there are any benefits for AD. </a:t>
            </a:r>
          </a:p>
        </p:txBody>
      </p:sp>
      <p:sp>
        <p:nvSpPr>
          <p:cNvPr id="4" name="Slide Number Placeholder 3"/>
          <p:cNvSpPr>
            <a:spLocks noGrp="1"/>
          </p:cNvSpPr>
          <p:nvPr>
            <p:ph type="sldNum" sz="quarter" idx="5"/>
          </p:nvPr>
        </p:nvSpPr>
        <p:spPr/>
        <p:txBody>
          <a:bodyPr/>
          <a:lstStyle/>
          <a:p>
            <a:fld id="{103D201A-0AE1-1047-ABF3-E10FB55F040E}" type="slidenum">
              <a:rPr lang="en-US" smtClean="0"/>
              <a:t>13</a:t>
            </a:fld>
            <a:endParaRPr lang="en-US"/>
          </a:p>
        </p:txBody>
      </p:sp>
    </p:spTree>
    <p:extLst>
      <p:ext uri="{BB962C8B-B14F-4D97-AF65-F5344CB8AC3E}">
        <p14:creationId xmlns:p14="http://schemas.microsoft.com/office/powerpoint/2010/main" val="110142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no head-to-head studies between AIT and biologics use for atopic </a:t>
            </a:r>
            <a:r>
              <a:rPr lang="en-US" dirty="0" err="1"/>
              <a:t>dermatits</a:t>
            </a:r>
            <a:r>
              <a:rPr lang="en-US" dirty="0"/>
              <a:t>, the evidence and clinical experience with using a biologic, particularly with dupilumab is clear. Not only is there a favorable safety profile, but it also works very effectively with strong certainty of evidence. </a:t>
            </a:r>
          </a:p>
          <a:p>
            <a:pPr marL="228600" indent="-228600">
              <a:buAutoNum type="arabicParenR"/>
            </a:pPr>
            <a:r>
              <a:rPr lang="en-US" dirty="0"/>
              <a:t>There is larger treatment effect with greater certainty</a:t>
            </a:r>
          </a:p>
          <a:p>
            <a:pPr marL="228600" indent="-228600">
              <a:buAutoNum type="arabicParenR"/>
            </a:pPr>
            <a:r>
              <a:rPr lang="en-US" dirty="0"/>
              <a:t>Initially less frequent injections</a:t>
            </a:r>
          </a:p>
          <a:p>
            <a:pPr marL="228600" indent="-228600">
              <a:buAutoNum type="arabicParenR"/>
            </a:pPr>
            <a:r>
              <a:rPr lang="en-US" dirty="0"/>
              <a:t>Option for self injection</a:t>
            </a:r>
          </a:p>
          <a:p>
            <a:pPr marL="228600" indent="-228600">
              <a:buAutoNum type="arabicParenR"/>
            </a:pPr>
            <a:r>
              <a:rPr lang="en-US" dirty="0"/>
              <a:t>We can use dupilumab down to 6 months of age, whereas AIT is typically not indicated for younger children. </a:t>
            </a:r>
          </a:p>
          <a:p>
            <a:endParaRPr lang="en-US" dirty="0"/>
          </a:p>
          <a:p>
            <a:r>
              <a:rPr lang="en-US" dirty="0"/>
              <a:t>In the practice parameters, they even have conditional favor of using AIT for moderate-severe eczema, but they place guardrails around this recommendation because they want allergists to select AIT for AD if other conditions can benefit such as ARC and asthma, and not solely out of the use for AD. </a:t>
            </a:r>
          </a:p>
          <a:p>
            <a:endParaRPr lang="en-US" dirty="0"/>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14</a:t>
            </a:fld>
            <a:endParaRPr lang="en-US"/>
          </a:p>
        </p:txBody>
      </p:sp>
    </p:spTree>
    <p:extLst>
      <p:ext uri="{BB962C8B-B14F-4D97-AF65-F5344CB8AC3E}">
        <p14:creationId xmlns:p14="http://schemas.microsoft.com/office/powerpoint/2010/main" val="155401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15</a:t>
            </a:fld>
            <a:endParaRPr lang="en-US"/>
          </a:p>
        </p:txBody>
      </p:sp>
    </p:spTree>
    <p:extLst>
      <p:ext uri="{BB962C8B-B14F-4D97-AF65-F5344CB8AC3E}">
        <p14:creationId xmlns:p14="http://schemas.microsoft.com/office/powerpoint/2010/main" val="236737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treatment and placebo groups showed significant improvement but no statistical difference in erythema, surface damage, </a:t>
            </a:r>
            <a:r>
              <a:rPr lang="en-US" dirty="0" err="1"/>
              <a:t>lichenification</a:t>
            </a:r>
            <a:r>
              <a:rPr lang="en-US" dirty="0"/>
              <a:t>, or itch by the end of 6 months (visit 6).  </a:t>
            </a:r>
          </a:p>
        </p:txBody>
      </p:sp>
      <p:sp>
        <p:nvSpPr>
          <p:cNvPr id="4" name="Slide Number Placeholder 3"/>
          <p:cNvSpPr>
            <a:spLocks noGrp="1"/>
          </p:cNvSpPr>
          <p:nvPr>
            <p:ph type="sldNum" sz="quarter" idx="5"/>
          </p:nvPr>
        </p:nvSpPr>
        <p:spPr/>
        <p:txBody>
          <a:bodyPr/>
          <a:lstStyle/>
          <a:p>
            <a:fld id="{103D201A-0AE1-1047-ABF3-E10FB55F040E}" type="slidenum">
              <a:rPr lang="en-US" smtClean="0"/>
              <a:t>16</a:t>
            </a:fld>
            <a:endParaRPr lang="en-US"/>
          </a:p>
        </p:txBody>
      </p:sp>
    </p:spTree>
    <p:extLst>
      <p:ext uri="{BB962C8B-B14F-4D97-AF65-F5344CB8AC3E}">
        <p14:creationId xmlns:p14="http://schemas.microsoft.com/office/powerpoint/2010/main" val="306988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patients received who agreed to Study 2, 4 received SCIT with dust mite and 3 received placebo. There was a statistical significant difference at the last visit for erythema and </a:t>
            </a:r>
            <a:r>
              <a:rPr lang="en-US" dirty="0" err="1"/>
              <a:t>lichenification</a:t>
            </a:r>
            <a:r>
              <a:rPr lang="en-US" dirty="0"/>
              <a:t> but not surface damage or itch. </a:t>
            </a:r>
          </a:p>
          <a:p>
            <a:endParaRPr lang="en-US" dirty="0"/>
          </a:p>
          <a:p>
            <a:r>
              <a:rPr lang="en-US" dirty="0"/>
              <a:t>Interestingly, after 12 months when you ask parents if their child’s eczema was better, same, or worse after treatment, many who were receiving placebo felt that it was better, and there was no statistical significant difference. </a:t>
            </a:r>
          </a:p>
          <a:p>
            <a:endParaRPr lang="en-US" dirty="0"/>
          </a:p>
          <a:p>
            <a:r>
              <a:rPr lang="en-US" dirty="0"/>
              <a:t>There are a couple things to highlight here: </a:t>
            </a:r>
          </a:p>
          <a:p>
            <a:pPr marL="228600" indent="-228600">
              <a:buAutoNum type="arabicParenR"/>
            </a:pPr>
            <a:r>
              <a:rPr lang="en-US" dirty="0"/>
              <a:t>that the patient/family perspective in perceiving improvement is an important metric. </a:t>
            </a:r>
          </a:p>
          <a:p>
            <a:pPr marL="228600" indent="-228600">
              <a:buAutoNum type="arabicParenR"/>
            </a:pPr>
            <a:r>
              <a:rPr lang="en-US" dirty="0"/>
              <a:t>It took 12 months to have some difference seen in erythema and </a:t>
            </a:r>
            <a:r>
              <a:rPr lang="en-US" dirty="0" err="1"/>
              <a:t>lichenification</a:t>
            </a:r>
            <a:r>
              <a:rPr lang="en-US" dirty="0"/>
              <a:t>, but not all metrics. </a:t>
            </a:r>
          </a:p>
          <a:p>
            <a:pPr marL="228600" indent="-228600">
              <a:buAutoNum type="arabicParenR"/>
            </a:pPr>
            <a:r>
              <a:rPr lang="en-US" dirty="0"/>
              <a:t>There was a substantial placebo effect, so studies we examine have to be carefully crafted to look a placebo arm that specifically uses an indistinguishable alternative to SCIT, unlike some of the studies included in the systematic review. </a:t>
            </a:r>
          </a:p>
          <a:p>
            <a:r>
              <a:rPr lang="en-US" dirty="0"/>
              <a:t>----</a:t>
            </a:r>
          </a:p>
          <a:p>
            <a:r>
              <a:rPr lang="en-US" dirty="0"/>
              <a:t>There was no difference in total </a:t>
            </a:r>
            <a:r>
              <a:rPr lang="en-US" dirty="0" err="1"/>
              <a:t>IgE</a:t>
            </a:r>
            <a:r>
              <a:rPr lang="en-US" dirty="0"/>
              <a:t>, dust mite </a:t>
            </a:r>
            <a:r>
              <a:rPr lang="en-US" dirty="0" err="1"/>
              <a:t>IgE</a:t>
            </a:r>
            <a:r>
              <a:rPr lang="en-US" dirty="0"/>
              <a:t> and SPT at the end of the study. </a:t>
            </a:r>
          </a:p>
        </p:txBody>
      </p:sp>
      <p:sp>
        <p:nvSpPr>
          <p:cNvPr id="4" name="Slide Number Placeholder 3"/>
          <p:cNvSpPr>
            <a:spLocks noGrp="1"/>
          </p:cNvSpPr>
          <p:nvPr>
            <p:ph type="sldNum" sz="quarter" idx="5"/>
          </p:nvPr>
        </p:nvSpPr>
        <p:spPr/>
        <p:txBody>
          <a:bodyPr/>
          <a:lstStyle/>
          <a:p>
            <a:fld id="{103D201A-0AE1-1047-ABF3-E10FB55F040E}" type="slidenum">
              <a:rPr lang="en-US" smtClean="0"/>
              <a:t>17</a:t>
            </a:fld>
            <a:endParaRPr lang="en-US"/>
          </a:p>
        </p:txBody>
      </p:sp>
    </p:spTree>
    <p:extLst>
      <p:ext uri="{BB962C8B-B14F-4D97-AF65-F5344CB8AC3E}">
        <p14:creationId xmlns:p14="http://schemas.microsoft.com/office/powerpoint/2010/main" val="374881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preferences: impact on daily life, treatment burden. Eczema-associated QoL is not the only important QoL metric. </a:t>
            </a:r>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18</a:t>
            </a:fld>
            <a:endParaRPr lang="en-US"/>
          </a:p>
        </p:txBody>
      </p:sp>
    </p:spTree>
    <p:extLst>
      <p:ext uri="{BB962C8B-B14F-4D97-AF65-F5344CB8AC3E}">
        <p14:creationId xmlns:p14="http://schemas.microsoft.com/office/powerpoint/2010/main" val="3221057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19</a:t>
            </a:fld>
            <a:endParaRPr lang="en-US"/>
          </a:p>
        </p:txBody>
      </p:sp>
    </p:spTree>
    <p:extLst>
      <p:ext uri="{BB962C8B-B14F-4D97-AF65-F5344CB8AC3E}">
        <p14:creationId xmlns:p14="http://schemas.microsoft.com/office/powerpoint/2010/main" val="335769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2</a:t>
            </a:fld>
            <a:endParaRPr lang="en-US"/>
          </a:p>
        </p:txBody>
      </p:sp>
    </p:spTree>
    <p:extLst>
      <p:ext uri="{BB962C8B-B14F-4D97-AF65-F5344CB8AC3E}">
        <p14:creationId xmlns:p14="http://schemas.microsoft.com/office/powerpoint/2010/main" val="2669610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 Sans"/>
              </a:rPr>
              <a:t>In the general AD population, sublingual immunotherapy and injection immunotherapy are not recommended for the treatment of AD because of the small number of studies and conflicting conclusions. AAD</a:t>
            </a:r>
          </a:p>
          <a:p>
            <a:endParaRPr lang="en-US" b="0" i="0" dirty="0">
              <a:solidFill>
                <a:srgbClr val="2E2E2E"/>
              </a:solidFill>
              <a:effectLst/>
              <a:latin typeface="Elsevier Sans"/>
            </a:endParaRPr>
          </a:p>
          <a:p>
            <a:r>
              <a:rPr lang="en-US" b="0" i="0" dirty="0">
                <a:solidFill>
                  <a:srgbClr val="2E2E2E"/>
                </a:solidFill>
                <a:effectLst/>
                <a:latin typeface="Elsevier Sans"/>
              </a:rPr>
              <a:t>Strength of Recommendation Taxonomy (SORT)</a:t>
            </a:r>
          </a:p>
          <a:p>
            <a:r>
              <a:rPr lang="en-US" b="1" i="0" dirty="0">
                <a:solidFill>
                  <a:srgbClr val="757575"/>
                </a:solidFill>
                <a:effectLst/>
                <a:latin typeface="Elsevier Sans"/>
              </a:rPr>
              <a:t>I. </a:t>
            </a:r>
            <a:r>
              <a:rPr lang="en-US" b="0" i="0" dirty="0">
                <a:solidFill>
                  <a:srgbClr val="2E2E2E"/>
                </a:solidFill>
                <a:effectLst/>
                <a:latin typeface="Elsevier Sans"/>
              </a:rPr>
              <a:t>Good-quality </a:t>
            </a:r>
            <a:r>
              <a:rPr lang="en-US" b="0" i="1" dirty="0">
                <a:solidFill>
                  <a:srgbClr val="2E2E2E"/>
                </a:solidFill>
                <a:effectLst/>
                <a:latin typeface="Elsevier Sans"/>
              </a:rPr>
              <a:t>patient-oriented evidence</a:t>
            </a:r>
            <a:r>
              <a:rPr lang="en-US" b="0" i="0" dirty="0">
                <a:solidFill>
                  <a:srgbClr val="2E2E2E"/>
                </a:solidFill>
                <a:effectLst/>
                <a:latin typeface="Elsevier Sans"/>
              </a:rPr>
              <a:t> (</a:t>
            </a:r>
            <a:r>
              <a:rPr lang="en-US" b="0" i="0" dirty="0" err="1">
                <a:solidFill>
                  <a:srgbClr val="2E2E2E"/>
                </a:solidFill>
                <a:effectLst/>
                <a:latin typeface="Elsevier Sans"/>
              </a:rPr>
              <a:t>ie</a:t>
            </a:r>
            <a:r>
              <a:rPr lang="en-US" b="0" i="0" dirty="0">
                <a:solidFill>
                  <a:srgbClr val="2E2E2E"/>
                </a:solidFill>
                <a:effectLst/>
                <a:latin typeface="Elsevier Sans"/>
              </a:rPr>
              <a:t>, evidence measuring outcomes that matter to patients: morbidity, mortality, symptom improvement, cost reduction, and quality of life).</a:t>
            </a:r>
          </a:p>
          <a:p>
            <a:pPr algn="l"/>
            <a:r>
              <a:rPr lang="en-US" b="1" i="0" dirty="0">
                <a:solidFill>
                  <a:srgbClr val="757575"/>
                </a:solidFill>
                <a:effectLst/>
                <a:latin typeface="Elsevier Sans"/>
              </a:rPr>
              <a:t>II. </a:t>
            </a:r>
            <a:r>
              <a:rPr lang="en-US" b="0" i="0" dirty="0">
                <a:solidFill>
                  <a:srgbClr val="2E2E2E"/>
                </a:solidFill>
                <a:effectLst/>
                <a:latin typeface="Elsevier Sans"/>
              </a:rPr>
              <a:t>Limited-quality patient-oriented evidence.</a:t>
            </a:r>
          </a:p>
          <a:p>
            <a:pPr algn="l"/>
            <a:r>
              <a:rPr lang="en-US" b="1" i="0" dirty="0">
                <a:solidFill>
                  <a:srgbClr val="757575"/>
                </a:solidFill>
                <a:effectLst/>
                <a:latin typeface="Elsevier Sans"/>
              </a:rPr>
              <a:t>III. </a:t>
            </a:r>
            <a:r>
              <a:rPr lang="en-US" b="0" i="0" dirty="0">
                <a:solidFill>
                  <a:srgbClr val="2E2E2E"/>
                </a:solidFill>
                <a:effectLst/>
                <a:latin typeface="Elsevier Sans"/>
              </a:rPr>
              <a:t>Other evidence, including consensus guidelines, opinion, case studies, or </a:t>
            </a:r>
            <a:r>
              <a:rPr lang="en-US" b="0" i="1" dirty="0">
                <a:solidFill>
                  <a:srgbClr val="2E2E2E"/>
                </a:solidFill>
                <a:effectLst/>
                <a:latin typeface="Elsevier Sans"/>
              </a:rPr>
              <a:t>disease-oriented evidence</a:t>
            </a:r>
            <a:r>
              <a:rPr lang="en-US" b="0" i="0" dirty="0">
                <a:solidFill>
                  <a:srgbClr val="2E2E2E"/>
                </a:solidFill>
                <a:effectLst/>
                <a:latin typeface="Elsevier Sans"/>
              </a:rPr>
              <a:t> (</a:t>
            </a:r>
            <a:r>
              <a:rPr lang="en-US" b="0" i="0" dirty="0" err="1">
                <a:solidFill>
                  <a:srgbClr val="2E2E2E"/>
                </a:solidFill>
                <a:effectLst/>
                <a:latin typeface="Elsevier Sans"/>
              </a:rPr>
              <a:t>ie</a:t>
            </a:r>
            <a:r>
              <a:rPr lang="en-US" b="0" i="0" dirty="0">
                <a:solidFill>
                  <a:srgbClr val="2E2E2E"/>
                </a:solidFill>
                <a:effectLst/>
                <a:latin typeface="Elsevier Sans"/>
              </a:rPr>
              <a:t>, evidence measuring intermediate, physiologic, or surrogate end points that may or may not reflect improvements in patient outcomes).</a:t>
            </a:r>
          </a:p>
          <a:p>
            <a:pPr algn="l"/>
            <a:endParaRPr lang="en-US" b="0" i="0" dirty="0">
              <a:solidFill>
                <a:srgbClr val="2E2E2E"/>
              </a:solidFill>
              <a:effectLst/>
              <a:latin typeface="Elsevier Sans"/>
            </a:endParaRPr>
          </a:p>
          <a:p>
            <a:pPr algn="l"/>
            <a:r>
              <a:rPr lang="en-US" b="0" i="0" dirty="0">
                <a:solidFill>
                  <a:srgbClr val="2E2E2E"/>
                </a:solidFill>
                <a:effectLst/>
                <a:latin typeface="Elsevier Sans"/>
              </a:rPr>
              <a:t>Clinical recommendations were developed based on the best available evidence tabled in the guideline. These are ranked as follows:</a:t>
            </a:r>
          </a:p>
          <a:p>
            <a:pPr algn="l"/>
            <a:r>
              <a:rPr lang="en-US" b="1" i="0" dirty="0">
                <a:solidFill>
                  <a:srgbClr val="757575"/>
                </a:solidFill>
                <a:effectLst/>
                <a:latin typeface="Elsevier Sans"/>
              </a:rPr>
              <a:t>A. </a:t>
            </a:r>
            <a:r>
              <a:rPr lang="en-US" b="0" i="0" dirty="0">
                <a:solidFill>
                  <a:srgbClr val="2E2E2E"/>
                </a:solidFill>
                <a:effectLst/>
                <a:latin typeface="Elsevier Sans"/>
              </a:rPr>
              <a:t>Recommendation based on consistent and good-quality patient-oriented evidence.</a:t>
            </a:r>
          </a:p>
          <a:p>
            <a:pPr algn="l"/>
            <a:r>
              <a:rPr lang="en-US" b="1" i="0" dirty="0">
                <a:solidFill>
                  <a:srgbClr val="757575"/>
                </a:solidFill>
                <a:effectLst/>
                <a:latin typeface="Elsevier Sans"/>
              </a:rPr>
              <a:t>B. </a:t>
            </a:r>
            <a:r>
              <a:rPr lang="en-US" b="0" i="0" dirty="0">
                <a:solidFill>
                  <a:srgbClr val="2E2E2E"/>
                </a:solidFill>
                <a:effectLst/>
                <a:latin typeface="Elsevier Sans"/>
              </a:rPr>
              <a:t>Recommendation based on inconsistent or limited-quality patient-oriented evidence.</a:t>
            </a:r>
          </a:p>
          <a:p>
            <a:pPr algn="l"/>
            <a:r>
              <a:rPr lang="en-US" b="1" i="0" dirty="0">
                <a:solidFill>
                  <a:srgbClr val="757575"/>
                </a:solidFill>
                <a:effectLst/>
                <a:latin typeface="Elsevier Sans"/>
              </a:rPr>
              <a:t>C. </a:t>
            </a:r>
            <a:r>
              <a:rPr lang="en-US" b="0" i="0" dirty="0">
                <a:solidFill>
                  <a:srgbClr val="2E2E2E"/>
                </a:solidFill>
                <a:effectLst/>
                <a:latin typeface="Elsevier Sans"/>
              </a:rPr>
              <a:t>Recommendation based on consensus, opinion, case studies, or disease-oriented evidence.</a:t>
            </a:r>
          </a:p>
          <a:p>
            <a:pPr algn="l"/>
            <a:endParaRPr lang="en-US" b="0" i="0" dirty="0">
              <a:solidFill>
                <a:srgbClr val="2E2E2E"/>
              </a:solidFill>
              <a:effectLst/>
              <a:latin typeface="Elsevier Sans"/>
            </a:endParaRPr>
          </a:p>
          <a:p>
            <a:endParaRPr lang="en-US" b="1" dirty="0"/>
          </a:p>
        </p:txBody>
      </p:sp>
      <p:sp>
        <p:nvSpPr>
          <p:cNvPr id="4" name="Slide Number Placeholder 3"/>
          <p:cNvSpPr>
            <a:spLocks noGrp="1"/>
          </p:cNvSpPr>
          <p:nvPr>
            <p:ph type="sldNum" sz="quarter" idx="5"/>
          </p:nvPr>
        </p:nvSpPr>
        <p:spPr/>
        <p:txBody>
          <a:bodyPr/>
          <a:lstStyle/>
          <a:p>
            <a:fld id="{103D201A-0AE1-1047-ABF3-E10FB55F040E}" type="slidenum">
              <a:rPr lang="en-US" smtClean="0"/>
              <a:t>20</a:t>
            </a:fld>
            <a:endParaRPr lang="en-US"/>
          </a:p>
        </p:txBody>
      </p:sp>
    </p:spTree>
    <p:extLst>
      <p:ext uri="{BB962C8B-B14F-4D97-AF65-F5344CB8AC3E}">
        <p14:creationId xmlns:p14="http://schemas.microsoft.com/office/powerpoint/2010/main" val="40950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studies that inform our guidelines to use AIT in moderate-severe AD, particularly with patients with other atopic conditions cannot necessarily be extrapolated to practice of AIT in the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when there are other treatments we know work well, it is difficult to spend the time to explain the complexities of using AIT for AD when you are presenting a few different options. </a:t>
            </a:r>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21</a:t>
            </a:fld>
            <a:endParaRPr lang="en-US"/>
          </a:p>
        </p:txBody>
      </p:sp>
    </p:spTree>
    <p:extLst>
      <p:ext uri="{BB962C8B-B14F-4D97-AF65-F5344CB8AC3E}">
        <p14:creationId xmlns:p14="http://schemas.microsoft.com/office/powerpoint/2010/main" val="310921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22</a:t>
            </a:fld>
            <a:endParaRPr lang="en-US"/>
          </a:p>
        </p:txBody>
      </p:sp>
    </p:spTree>
    <p:extLst>
      <p:ext uri="{BB962C8B-B14F-4D97-AF65-F5344CB8AC3E}">
        <p14:creationId xmlns:p14="http://schemas.microsoft.com/office/powerpoint/2010/main" val="302946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AIT as an adjunct rather than in place. – Sure, it’s a positive but is it only marginal benefit only?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Dupixent – lead to live vaccine response. </a:t>
            </a:r>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23</a:t>
            </a:fld>
            <a:endParaRPr lang="en-US"/>
          </a:p>
        </p:txBody>
      </p:sp>
    </p:spTree>
    <p:extLst>
      <p:ext uri="{BB962C8B-B14F-4D97-AF65-F5344CB8AC3E}">
        <p14:creationId xmlns:p14="http://schemas.microsoft.com/office/powerpoint/2010/main" val="1303249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these studies are for HDM and not useful for interpretation of sensitization and immunotherapy to anything else. </a:t>
            </a:r>
          </a:p>
        </p:txBody>
      </p:sp>
      <p:sp>
        <p:nvSpPr>
          <p:cNvPr id="4" name="Slide Number Placeholder 3"/>
          <p:cNvSpPr>
            <a:spLocks noGrp="1"/>
          </p:cNvSpPr>
          <p:nvPr>
            <p:ph type="sldNum" sz="quarter" idx="5"/>
          </p:nvPr>
        </p:nvSpPr>
        <p:spPr/>
        <p:txBody>
          <a:bodyPr/>
          <a:lstStyle/>
          <a:p>
            <a:fld id="{103D201A-0AE1-1047-ABF3-E10FB55F040E}" type="slidenum">
              <a:rPr lang="en-US" smtClean="0"/>
              <a:t>24</a:t>
            </a:fld>
            <a:endParaRPr lang="en-US"/>
          </a:p>
        </p:txBody>
      </p:sp>
    </p:spTree>
    <p:extLst>
      <p:ext uri="{BB962C8B-B14F-4D97-AF65-F5344CB8AC3E}">
        <p14:creationId xmlns:p14="http://schemas.microsoft.com/office/powerpoint/2010/main" val="2304014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26</a:t>
            </a:fld>
            <a:endParaRPr lang="en-US"/>
          </a:p>
        </p:txBody>
      </p:sp>
    </p:spTree>
    <p:extLst>
      <p:ext uri="{BB962C8B-B14F-4D97-AF65-F5344CB8AC3E}">
        <p14:creationId xmlns:p14="http://schemas.microsoft.com/office/powerpoint/2010/main" val="3314529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had local reactions that were were not severe. </a:t>
            </a:r>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27</a:t>
            </a:fld>
            <a:endParaRPr lang="en-US"/>
          </a:p>
        </p:txBody>
      </p:sp>
    </p:spTree>
    <p:extLst>
      <p:ext uri="{BB962C8B-B14F-4D97-AF65-F5344CB8AC3E}">
        <p14:creationId xmlns:p14="http://schemas.microsoft.com/office/powerpoint/2010/main" val="3285818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pollen sensitization but perennial eczema. </a:t>
            </a:r>
            <a:endParaRPr lang="en-US" sz="1200" dirty="0"/>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28</a:t>
            </a:fld>
            <a:endParaRPr lang="en-US"/>
          </a:p>
        </p:txBody>
      </p:sp>
    </p:spTree>
    <p:extLst>
      <p:ext uri="{BB962C8B-B14F-4D97-AF65-F5344CB8AC3E}">
        <p14:creationId xmlns:p14="http://schemas.microsoft.com/office/powerpoint/2010/main" val="286271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Atopic dermatitis is the most common inflammatory skin disease with a significant burden worldwide. In the US, 16.5 million of adults are affected and 9.5 million children. </a:t>
            </a:r>
          </a:p>
          <a:p>
            <a:pPr marL="171450" indent="-171450">
              <a:buFontTx/>
              <a:buChar char="-"/>
            </a:pPr>
            <a:r>
              <a:rPr lang="en-US" dirty="0"/>
              <a:t>About 1/5 of people have moderate-severe AD-&gt; so the patients that are relevant in this talk make up a large proportion of the US population. </a:t>
            </a:r>
          </a:p>
          <a:p>
            <a:pPr marL="171450" indent="-171450">
              <a:buFontTx/>
              <a:buChar char="-"/>
            </a:pPr>
            <a:r>
              <a:rPr lang="en-US" dirty="0"/>
              <a:t>There is a significant burden associated with living with AD including daily itching, impairment of daily life, and psychosocial and sleep problems. </a:t>
            </a:r>
          </a:p>
          <a:p>
            <a:pPr marL="171450" indent="-171450">
              <a:buFontTx/>
              <a:buChar char="-"/>
            </a:pPr>
            <a:r>
              <a:rPr lang="en-US" dirty="0"/>
              <a:t>There is also a significant economic burden was 5.3 billion dollars in 2015, rising from 1 billion in 2004, which includes direct costs such as office visits and prescription medications, as well as indirect costs such as patient and/or caregiver lost workdays. </a:t>
            </a:r>
          </a:p>
          <a:p>
            <a:pPr marL="171450" indent="-171450">
              <a:buFontTx/>
              <a:buChar char="-"/>
            </a:pPr>
            <a:endParaRPr lang="en-US" dirty="0"/>
          </a:p>
          <a:p>
            <a:endParaRPr lang="en-US" dirty="0"/>
          </a:p>
          <a:p>
            <a:r>
              <a:rPr lang="en-US" dirty="0"/>
              <a:t>https://</a:t>
            </a:r>
            <a:r>
              <a:rPr lang="en-US" dirty="0" err="1"/>
              <a:t>allergyasthmanetwork.org</a:t>
            </a:r>
            <a:r>
              <a:rPr lang="en-US" dirty="0"/>
              <a:t>/what-is-eczema/eczema-statistics/</a:t>
            </a:r>
          </a:p>
          <a:p>
            <a:r>
              <a:rPr lang="en-US" dirty="0"/>
              <a:t>https://</a:t>
            </a:r>
            <a:r>
              <a:rPr lang="en-US" dirty="0" err="1"/>
              <a:t>www.annallergy.org</a:t>
            </a:r>
            <a:r>
              <a:rPr lang="en-US" dirty="0"/>
              <a:t>/article/S1081-1206(23)01455-2/</a:t>
            </a:r>
            <a:r>
              <a:rPr lang="en-US" dirty="0" err="1"/>
              <a:t>fulltext</a:t>
            </a:r>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3</a:t>
            </a:fld>
            <a:endParaRPr lang="en-US"/>
          </a:p>
        </p:txBody>
      </p:sp>
    </p:spTree>
    <p:extLst>
      <p:ext uri="{BB962C8B-B14F-4D97-AF65-F5344CB8AC3E}">
        <p14:creationId xmlns:p14="http://schemas.microsoft.com/office/powerpoint/2010/main" val="130509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cause is unknown, but we do think there is some genetic predisposition. </a:t>
            </a:r>
          </a:p>
          <a:p>
            <a:pPr marL="171450" indent="-171450">
              <a:buFontTx/>
              <a:buChar char="-"/>
            </a:pPr>
            <a:r>
              <a:rPr lang="en-US" dirty="0"/>
              <a:t>Environmental factors may also contribute such as urban vs rural living, air pollution, helminth infestation, number of siblings, living with animals, pet dogs in early life, similar factors that are thought to be contribute to the microbiome and risk of developing atopy.  </a:t>
            </a:r>
          </a:p>
          <a:p>
            <a:pPr marL="171450" indent="-171450">
              <a:buFontTx/>
              <a:buChar char="-"/>
            </a:pPr>
            <a:r>
              <a:rPr lang="en-US" dirty="0"/>
              <a:t>Skin inflammation has been debated to be a result of an “outside-in” or “inside-out” hypothesis, whether it is initiated by barrier dysfunction or from immune dysregulation. </a:t>
            </a:r>
          </a:p>
          <a:p>
            <a:pPr marL="171450" indent="-171450">
              <a:buFontTx/>
              <a:buChar char="-"/>
            </a:pPr>
            <a:endParaRPr lang="en-US" dirty="0"/>
          </a:p>
          <a:p>
            <a:r>
              <a:rPr lang="en-US" dirty="0"/>
              <a:t>https://</a:t>
            </a:r>
            <a:r>
              <a:rPr lang="en-US" dirty="0" err="1"/>
              <a:t>www.nature.com</a:t>
            </a:r>
            <a:r>
              <a:rPr lang="en-US" dirty="0"/>
              <a:t>/articles/ng.3424</a:t>
            </a:r>
          </a:p>
          <a:p>
            <a:r>
              <a:rPr lang="en-US" dirty="0"/>
              <a:t>https://</a:t>
            </a:r>
            <a:r>
              <a:rPr lang="en-US" dirty="0" err="1"/>
              <a:t>allergyasthmanetwork.org</a:t>
            </a:r>
            <a:r>
              <a:rPr lang="en-US" dirty="0"/>
              <a:t>/what-is-eczema/eczema-statistics/</a:t>
            </a:r>
          </a:p>
          <a:p>
            <a:endParaRPr lang="en-US" dirty="0"/>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4</a:t>
            </a:fld>
            <a:endParaRPr lang="en-US"/>
          </a:p>
        </p:txBody>
      </p:sp>
    </p:spTree>
    <p:extLst>
      <p:ext uri="{BB962C8B-B14F-4D97-AF65-F5344CB8AC3E}">
        <p14:creationId xmlns:p14="http://schemas.microsoft.com/office/powerpoint/2010/main" val="291564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Illustrates that mutations in filaggrin can lead to the increased prevalence of AD but also other atopic conditions such as food allergy and asthma in the presence of AD. </a:t>
            </a:r>
          </a:p>
          <a:p>
            <a:endParaRPr lang="en-US" dirty="0"/>
          </a:p>
          <a:p>
            <a:r>
              <a:rPr lang="en-US" dirty="0"/>
              <a:t>https://</a:t>
            </a:r>
            <a:r>
              <a:rPr lang="en-US" dirty="0" err="1"/>
              <a:t>www.nejm.org</a:t>
            </a:r>
            <a:r>
              <a:rPr lang="en-US" dirty="0"/>
              <a:t>/</a:t>
            </a:r>
            <a:r>
              <a:rPr lang="en-US" dirty="0" err="1"/>
              <a:t>doi</a:t>
            </a:r>
            <a:r>
              <a:rPr lang="en-US" dirty="0"/>
              <a:t>/full/10.1056/NEJMra1011040</a:t>
            </a:r>
          </a:p>
        </p:txBody>
      </p:sp>
      <p:sp>
        <p:nvSpPr>
          <p:cNvPr id="4" name="Slide Number Placeholder 3"/>
          <p:cNvSpPr>
            <a:spLocks noGrp="1"/>
          </p:cNvSpPr>
          <p:nvPr>
            <p:ph type="sldNum" sz="quarter" idx="5"/>
          </p:nvPr>
        </p:nvSpPr>
        <p:spPr/>
        <p:txBody>
          <a:bodyPr/>
          <a:lstStyle/>
          <a:p>
            <a:fld id="{103D201A-0AE1-1047-ABF3-E10FB55F040E}" type="slidenum">
              <a:rPr lang="en-US" smtClean="0"/>
              <a:t>5</a:t>
            </a:fld>
            <a:endParaRPr lang="en-US"/>
          </a:p>
        </p:txBody>
      </p:sp>
    </p:spTree>
    <p:extLst>
      <p:ext uri="{BB962C8B-B14F-4D97-AF65-F5344CB8AC3E}">
        <p14:creationId xmlns:p14="http://schemas.microsoft.com/office/powerpoint/2010/main" val="344151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Lora" pitchFamily="2" charset="77"/>
              </a:rPr>
              <a:t>The exact role of environmental allergens in the pathogenesis and exacerbation of AD remains controversial.</a:t>
            </a:r>
          </a:p>
          <a:p>
            <a:r>
              <a:rPr lang="en-US" b="0" i="0" dirty="0">
                <a:solidFill>
                  <a:srgbClr val="424242"/>
                </a:solidFill>
                <a:effectLst/>
                <a:latin typeface="Lora" pitchFamily="2" charset="77"/>
              </a:rPr>
              <a:t>The pathophysiology of AD does not depend on environmental allergy exposure and the link is less clear. Avoidance does not necessarily help. </a:t>
            </a:r>
          </a:p>
          <a:p>
            <a:endParaRPr lang="en-US" b="0" i="0" dirty="0">
              <a:solidFill>
                <a:srgbClr val="424242"/>
              </a:solidFill>
              <a:effectLst/>
              <a:latin typeface="Lora" pitchFamily="2" charset="77"/>
            </a:endParaRPr>
          </a:p>
          <a:p>
            <a:pPr algn="l"/>
            <a:r>
              <a:rPr lang="en-US" b="1" i="0" dirty="0">
                <a:solidFill>
                  <a:srgbClr val="424242"/>
                </a:solidFill>
                <a:effectLst/>
                <a:latin typeface="Lora" panose="020F0502020204030204" pitchFamily="34" charset="0"/>
              </a:rPr>
              <a:t>Reducing exposure to environmental allergens, such as </a:t>
            </a:r>
            <a:r>
              <a:rPr lang="en-US" b="1" i="0" dirty="0" err="1">
                <a:solidFill>
                  <a:srgbClr val="424242"/>
                </a:solidFill>
                <a:effectLst/>
                <a:latin typeface="Lora" panose="020F0502020204030204" pitchFamily="34" charset="0"/>
              </a:rPr>
              <a:t>Dermatophagoides</a:t>
            </a:r>
            <a:r>
              <a:rPr lang="en-US" b="1" i="0" dirty="0">
                <a:solidFill>
                  <a:srgbClr val="424242"/>
                </a:solidFill>
                <a:effectLst/>
                <a:latin typeface="Lora" panose="020F0502020204030204" pitchFamily="34" charset="0"/>
              </a:rPr>
              <a:t> </a:t>
            </a:r>
            <a:r>
              <a:rPr lang="en-US" b="1" i="0" dirty="0" err="1">
                <a:solidFill>
                  <a:srgbClr val="424242"/>
                </a:solidFill>
                <a:effectLst/>
                <a:latin typeface="Lora" panose="020F0502020204030204" pitchFamily="34" charset="0"/>
              </a:rPr>
              <a:t>pteronyssinus</a:t>
            </a:r>
            <a:r>
              <a:rPr lang="en-US" b="1" i="0" dirty="0">
                <a:solidFill>
                  <a:srgbClr val="424242"/>
                </a:solidFill>
                <a:effectLst/>
                <a:latin typeface="Lora" panose="020F0502020204030204" pitchFamily="34" charset="0"/>
              </a:rPr>
              <a:t> and </a:t>
            </a:r>
            <a:r>
              <a:rPr lang="en-US" b="1" i="0" dirty="0" err="1">
                <a:solidFill>
                  <a:srgbClr val="424242"/>
                </a:solidFill>
                <a:effectLst/>
                <a:latin typeface="Lora" panose="020F0502020204030204" pitchFamily="34" charset="0"/>
              </a:rPr>
              <a:t>Dermatophagoides</a:t>
            </a:r>
            <a:r>
              <a:rPr lang="en-US" b="1" i="0" dirty="0">
                <a:solidFill>
                  <a:srgbClr val="424242"/>
                </a:solidFill>
                <a:effectLst/>
                <a:latin typeface="Lora" panose="020F0502020204030204" pitchFamily="34" charset="0"/>
              </a:rPr>
              <a:t> </a:t>
            </a:r>
            <a:r>
              <a:rPr lang="en-US" b="1" i="0" dirty="0" err="1">
                <a:solidFill>
                  <a:srgbClr val="424242"/>
                </a:solidFill>
                <a:effectLst/>
                <a:latin typeface="Lora" panose="020F0502020204030204" pitchFamily="34" charset="0"/>
              </a:rPr>
              <a:t>farinae</a:t>
            </a:r>
            <a:r>
              <a:rPr lang="en-US" b="1" i="0" dirty="0">
                <a:solidFill>
                  <a:srgbClr val="424242"/>
                </a:solidFill>
                <a:effectLst/>
                <a:latin typeface="Lora" panose="020F0502020204030204" pitchFamily="34" charset="0"/>
              </a:rPr>
              <a:t>, does not consistently improve symptoms of atopic dermatitis (AD).</a:t>
            </a:r>
          </a:p>
          <a:p>
            <a:pPr algn="l"/>
            <a:endParaRPr lang="en-US" b="0" i="0" dirty="0">
              <a:effectLst/>
              <a:latin typeface="Lora" panose="020F0502020204030204" pitchFamily="34" charset="0"/>
            </a:endParaRPr>
          </a:p>
          <a:p>
            <a:pPr algn="l"/>
            <a:r>
              <a:rPr lang="en-US" b="0" i="0" dirty="0">
                <a:solidFill>
                  <a:srgbClr val="424242"/>
                </a:solidFill>
                <a:effectLst/>
                <a:latin typeface="Lora" panose="020F0502020204030204" pitchFamily="34" charset="0"/>
              </a:rPr>
              <a:t>The American Academy of Dermatology (AAD) guidelines indicate that while house dust mite (HDM) sensitization is common in AD patients, the evidence supporting the routine use of HDM avoidance measures is limited. Normal cleaning measures, such as washing bedding weekly and frequent vacuuming, only provide small decreases in HDM allergen levels. Although HDM covers for pillows and mattresses may reduce allergen levels, studies have not consistently shown improvement in AD severity, particularly in adults. One study did show improvement in children, especially those most severely affected.</a:t>
            </a:r>
            <a:r>
              <a:rPr lang="en-US" b="1" i="0" baseline="30000" dirty="0">
                <a:solidFill>
                  <a:srgbClr val="E4643D"/>
                </a:solidFill>
                <a:effectLst/>
                <a:latin typeface="var(--oe-sans)"/>
              </a:rPr>
              <a:t>[1]</a:t>
            </a:r>
            <a:endParaRPr lang="en-US" b="0" i="0" dirty="0">
              <a:effectLst/>
              <a:latin typeface="Lora" panose="020F0502020204030204" pitchFamily="34" charset="0"/>
            </a:endParaRPr>
          </a:p>
          <a:p>
            <a:pPr algn="l"/>
            <a:r>
              <a:rPr lang="en-US" b="0" i="0" dirty="0">
                <a:solidFill>
                  <a:srgbClr val="424242"/>
                </a:solidFill>
                <a:effectLst/>
                <a:latin typeface="Lora" panose="020F0502020204030204" pitchFamily="34" charset="0"/>
              </a:rPr>
              <a:t>A study by Shah et al. found that hypersensitivity to </a:t>
            </a:r>
            <a:r>
              <a:rPr lang="en-US" b="0" i="0" dirty="0" err="1">
                <a:solidFill>
                  <a:srgbClr val="424242"/>
                </a:solidFill>
                <a:effectLst/>
                <a:latin typeface="Lora" panose="020F0502020204030204" pitchFamily="34" charset="0"/>
              </a:rPr>
              <a:t>Dermatophagoides</a:t>
            </a:r>
            <a:r>
              <a:rPr lang="en-US" b="0" i="0" dirty="0">
                <a:solidFill>
                  <a:srgbClr val="424242"/>
                </a:solidFill>
                <a:effectLst/>
                <a:latin typeface="Lora" panose="020F0502020204030204" pitchFamily="34" charset="0"/>
              </a:rPr>
              <a:t> </a:t>
            </a:r>
            <a:r>
              <a:rPr lang="en-US" b="0" i="0" dirty="0" err="1">
                <a:solidFill>
                  <a:srgbClr val="424242"/>
                </a:solidFill>
                <a:effectLst/>
                <a:latin typeface="Lora" panose="020F0502020204030204" pitchFamily="34" charset="0"/>
              </a:rPr>
              <a:t>pteronyssinus</a:t>
            </a:r>
            <a:r>
              <a:rPr lang="en-US" b="0" i="0" dirty="0">
                <a:solidFill>
                  <a:srgbClr val="424242"/>
                </a:solidFill>
                <a:effectLst/>
                <a:latin typeface="Lora" panose="020F0502020204030204" pitchFamily="34" charset="0"/>
              </a:rPr>
              <a:t> might be clinically relevant in approximately one-third of adult AD patients. However, this does not imply that allergen avoidance will universally improve AD symptoms in all sensitized individuals.</a:t>
            </a:r>
            <a:r>
              <a:rPr lang="en-US" b="1" i="0" baseline="30000" dirty="0">
                <a:solidFill>
                  <a:srgbClr val="E4643D"/>
                </a:solidFill>
                <a:effectLst/>
                <a:latin typeface="var(--oe-sans)"/>
              </a:rPr>
              <a:t>[2]</a:t>
            </a:r>
            <a:endParaRPr lang="en-US" b="0" i="0" dirty="0">
              <a:effectLst/>
              <a:latin typeface="Lora" panose="020F0502020204030204" pitchFamily="34" charset="0"/>
            </a:endParaRPr>
          </a:p>
          <a:p>
            <a:pPr algn="l"/>
            <a:r>
              <a:rPr lang="en-US" b="0" i="0" dirty="0">
                <a:solidFill>
                  <a:srgbClr val="424242"/>
                </a:solidFill>
                <a:effectLst/>
                <a:latin typeface="Lora" panose="020F0502020204030204" pitchFamily="34" charset="0"/>
              </a:rPr>
              <a:t>In summary, while allergen avoidance measures may be considered in specific cases, particularly for patients with severe AD and confirmed HDM sensitization, the overall evidence does not support a broad recommendation for these interventions to improve AD symptoms.</a:t>
            </a:r>
            <a:endParaRPr lang="en-US" b="0" i="0" dirty="0">
              <a:effectLst/>
              <a:latin typeface="Lora" panose="020F0502020204030204" pitchFamily="34" charset="0"/>
            </a:endParaRPr>
          </a:p>
          <a:p>
            <a:endParaRPr lang="en-US" b="0" i="0" dirty="0">
              <a:solidFill>
                <a:srgbClr val="424242"/>
              </a:solidFill>
              <a:effectLst/>
              <a:latin typeface="Lora" pitchFamily="2" charset="77"/>
            </a:endParaRPr>
          </a:p>
          <a:p>
            <a:r>
              <a:rPr lang="en-US" dirty="0"/>
              <a:t>https://</a:t>
            </a:r>
            <a:r>
              <a:rPr lang="en-US" dirty="0" err="1"/>
              <a:t>pubmed.ncbi.nlm.nih.gov</a:t>
            </a:r>
            <a:r>
              <a:rPr lang="en-US" dirty="0"/>
              <a:t>/12612244/</a:t>
            </a:r>
          </a:p>
          <a:p>
            <a:r>
              <a:rPr lang="en-US" dirty="0"/>
              <a:t>https://</a:t>
            </a:r>
            <a:r>
              <a:rPr lang="en-US" dirty="0" err="1"/>
              <a:t>www.annallergy.org</a:t>
            </a:r>
            <a:r>
              <a:rPr lang="en-US" dirty="0"/>
              <a:t>/article/S1081-1206(23)01455-2/</a:t>
            </a:r>
            <a:r>
              <a:rPr lang="en-US" dirty="0" err="1"/>
              <a:t>fulltext</a:t>
            </a:r>
            <a:endParaRPr lang="en-US" dirty="0"/>
          </a:p>
          <a:p>
            <a:r>
              <a:rPr lang="en-US" dirty="0"/>
              <a:t>https://</a:t>
            </a:r>
            <a:r>
              <a:rPr lang="en-US" dirty="0" err="1"/>
              <a:t>pubmed.ncbi.nlm.nih.gov</a:t>
            </a:r>
            <a:r>
              <a:rPr lang="en-US" dirty="0"/>
              <a:t>/25264237/</a:t>
            </a:r>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6</a:t>
            </a:fld>
            <a:endParaRPr lang="en-US"/>
          </a:p>
        </p:txBody>
      </p:sp>
    </p:spTree>
    <p:extLst>
      <p:ext uri="{BB962C8B-B14F-4D97-AF65-F5344CB8AC3E}">
        <p14:creationId xmlns:p14="http://schemas.microsoft.com/office/powerpoint/2010/main" val="91672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 Sans"/>
              </a:rPr>
              <a:t>While there is some benefit seen with AIT, I would argue it is not worth the burden of adding AIT to treat AD. </a:t>
            </a:r>
          </a:p>
          <a:p>
            <a:endParaRPr lang="en-US" b="0" i="0" dirty="0">
              <a:solidFill>
                <a:srgbClr val="2E2E2E"/>
              </a:solidFill>
              <a:effectLst/>
              <a:latin typeface="Elsevier Sans"/>
            </a:endParaRPr>
          </a:p>
          <a:p>
            <a:r>
              <a:rPr lang="en-US" b="0" i="0" dirty="0">
                <a:solidFill>
                  <a:srgbClr val="2E2E2E"/>
                </a:solidFill>
                <a:effectLst/>
                <a:latin typeface="Elsevier Sans"/>
              </a:rPr>
              <a:t>This guideline's linked systematic review of 23 RCTs (11 subcutaneous immunotherapy [SCIT] and 12 sublingual immunotherapy [SLIT]) included 1957 adult and pediatric patients (median of study mean ages, 19 years; range of means, 4-34 years).</a:t>
            </a:r>
          </a:p>
          <a:p>
            <a:endParaRPr lang="en-US" b="0" i="0" dirty="0">
              <a:solidFill>
                <a:srgbClr val="2E2E2E"/>
              </a:solidFill>
              <a:effectLst/>
              <a:latin typeface="Elsevier Sans"/>
            </a:endParaRPr>
          </a:p>
          <a:p>
            <a:r>
              <a:rPr lang="en-US" b="1" i="0" dirty="0">
                <a:solidFill>
                  <a:srgbClr val="2E2E2E"/>
                </a:solidFill>
                <a:effectLst/>
                <a:latin typeface="Elsevier Sans"/>
              </a:rPr>
              <a:t>Methods</a:t>
            </a:r>
            <a:r>
              <a:rPr lang="en-US" b="0" i="0" dirty="0">
                <a:solidFill>
                  <a:srgbClr val="2E2E2E"/>
                </a:solidFill>
                <a:effectLst/>
                <a:latin typeface="Elsevier Sans"/>
              </a:rPr>
              <a:t>: </a:t>
            </a:r>
            <a:r>
              <a:rPr lang="en-US" dirty="0">
                <a:effectLst/>
              </a:rPr>
              <a:t>Raters independently screened, extracted data, and assessed risk of bias in duplicate. We synthesized intervention effects using frequentist and Bayesian random-effects models. The GRADE approach determined the quality of evidence.</a:t>
            </a:r>
          </a:p>
          <a:p>
            <a:br>
              <a:rPr lang="en-US" dirty="0"/>
            </a:br>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7</a:t>
            </a:fld>
            <a:endParaRPr lang="en-US"/>
          </a:p>
        </p:txBody>
      </p:sp>
    </p:spTree>
    <p:extLst>
      <p:ext uri="{BB962C8B-B14F-4D97-AF65-F5344CB8AC3E}">
        <p14:creationId xmlns:p14="http://schemas.microsoft.com/office/powerpoint/2010/main" val="94184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 Sans"/>
              </a:rPr>
              <a:t>The first thing they looked at was the impact of AIT on AD (eczema) severity. They found a probable effect of improvement of AD by 50% from baseline </a:t>
            </a:r>
            <a:r>
              <a:rPr lang="en-US" b="1" i="0" dirty="0">
                <a:solidFill>
                  <a:srgbClr val="2E2E2E"/>
                </a:solidFill>
                <a:effectLst/>
                <a:latin typeface="Elsevier Sans"/>
              </a:rPr>
              <a:t>with moderate certainty</a:t>
            </a:r>
            <a:r>
              <a:rPr lang="en-US" b="0" i="0" dirty="0">
                <a:solidFill>
                  <a:srgbClr val="2E2E2E"/>
                </a:solidFill>
                <a:effectLst/>
                <a:latin typeface="Elsevier Sans"/>
              </a:rPr>
              <a:t>. 40% improvement in AIT vs 26% in no AIT. RR 1.53.</a:t>
            </a:r>
          </a:p>
          <a:p>
            <a:endParaRPr lang="en-US" b="0" i="0" dirty="0">
              <a:solidFill>
                <a:srgbClr val="2E2E2E"/>
              </a:solidFill>
              <a:effectLst/>
              <a:latin typeface="Elsevier Sans"/>
            </a:endParaRPr>
          </a:p>
          <a:p>
            <a:r>
              <a:rPr lang="en-US" b="0" i="0" dirty="0">
                <a:solidFill>
                  <a:srgbClr val="2E2E2E"/>
                </a:solidFill>
                <a:effectLst/>
                <a:latin typeface="Elsevier Sans"/>
              </a:rPr>
              <a:t>There is similar effect of SCIT and SLIT. </a:t>
            </a:r>
          </a:p>
          <a:p>
            <a:endParaRPr lang="en-US" b="1" i="0" dirty="0">
              <a:solidFill>
                <a:srgbClr val="2E2E2E"/>
              </a:solidFill>
              <a:effectLst/>
              <a:latin typeface="Elsevier Sans"/>
            </a:endParaRPr>
          </a:p>
          <a:p>
            <a:r>
              <a:rPr lang="en-US" b="1" i="0" dirty="0">
                <a:solidFill>
                  <a:srgbClr val="2E2E2E"/>
                </a:solidFill>
                <a:effectLst/>
                <a:latin typeface="Elsevier Sans"/>
              </a:rPr>
              <a:t>So, here we see that there may be some improvement with the use of AIT, however I will argue that this does not justify their use. </a:t>
            </a:r>
          </a:p>
          <a:p>
            <a:endParaRPr lang="en-US" dirty="0"/>
          </a:p>
        </p:txBody>
      </p:sp>
      <p:sp>
        <p:nvSpPr>
          <p:cNvPr id="4" name="Slide Number Placeholder 3"/>
          <p:cNvSpPr>
            <a:spLocks noGrp="1"/>
          </p:cNvSpPr>
          <p:nvPr>
            <p:ph type="sldNum" sz="quarter" idx="5"/>
          </p:nvPr>
        </p:nvSpPr>
        <p:spPr/>
        <p:txBody>
          <a:bodyPr/>
          <a:lstStyle/>
          <a:p>
            <a:fld id="{103D201A-0AE1-1047-ABF3-E10FB55F040E}" type="slidenum">
              <a:rPr lang="en-US" smtClean="0"/>
              <a:t>8</a:t>
            </a:fld>
            <a:endParaRPr lang="en-US"/>
          </a:p>
        </p:txBody>
      </p:sp>
    </p:spTree>
    <p:extLst>
      <p:ext uri="{BB962C8B-B14F-4D97-AF65-F5344CB8AC3E}">
        <p14:creationId xmlns:p14="http://schemas.microsoft.com/office/powerpoint/2010/main" val="355873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 Sans"/>
              </a:rPr>
              <a:t>Next, they examined the impact of AIT on AD (eczema)-related QoL. 8 RCT’s addressed impact of AIT vs no AIT on health related QoL, measured by DLQI and a minimally important difference of 4. AIT probably improved DLQI by 4 or more points compared to no AIT </a:t>
            </a:r>
            <a:r>
              <a:rPr lang="en-US" b="1" i="0" dirty="0">
                <a:solidFill>
                  <a:srgbClr val="2E2E2E"/>
                </a:solidFill>
                <a:effectLst/>
                <a:latin typeface="Elsevier Sans"/>
              </a:rPr>
              <a:t>with moderate certainty. </a:t>
            </a:r>
            <a:r>
              <a:rPr lang="en-US" b="0" i="0" dirty="0">
                <a:solidFill>
                  <a:srgbClr val="2E2E2E"/>
                </a:solidFill>
                <a:effectLst/>
                <a:latin typeface="Elsevier Sans"/>
              </a:rPr>
              <a:t>56% vs 39%, RR 1.44. </a:t>
            </a:r>
            <a:endParaRPr lang="en-US" b="1" i="0" dirty="0">
              <a:solidFill>
                <a:srgbClr val="2E2E2E"/>
              </a:solidFill>
              <a:effectLst/>
              <a:latin typeface="Elsevier Sans"/>
            </a:endParaRPr>
          </a:p>
          <a:p>
            <a:endParaRPr lang="en-US" b="0" i="0" dirty="0">
              <a:solidFill>
                <a:srgbClr val="2E2E2E"/>
              </a:solidFill>
              <a:effectLst/>
              <a:latin typeface="Elsevier Sans"/>
            </a:endParaRPr>
          </a:p>
          <a:p>
            <a:r>
              <a:rPr lang="en-US" b="0" i="0" dirty="0">
                <a:solidFill>
                  <a:srgbClr val="2E2E2E"/>
                </a:solidFill>
                <a:effectLst/>
                <a:latin typeface="Elsevier Sans"/>
              </a:rPr>
              <a:t>Note that only one study was included for SCIT. </a:t>
            </a:r>
          </a:p>
        </p:txBody>
      </p:sp>
      <p:sp>
        <p:nvSpPr>
          <p:cNvPr id="4" name="Slide Number Placeholder 3"/>
          <p:cNvSpPr>
            <a:spLocks noGrp="1"/>
          </p:cNvSpPr>
          <p:nvPr>
            <p:ph type="sldNum" sz="quarter" idx="5"/>
          </p:nvPr>
        </p:nvSpPr>
        <p:spPr/>
        <p:txBody>
          <a:bodyPr/>
          <a:lstStyle/>
          <a:p>
            <a:fld id="{103D201A-0AE1-1047-ABF3-E10FB55F040E}" type="slidenum">
              <a:rPr lang="en-US" smtClean="0"/>
              <a:t>9</a:t>
            </a:fld>
            <a:endParaRPr lang="en-US"/>
          </a:p>
        </p:txBody>
      </p:sp>
    </p:spTree>
    <p:extLst>
      <p:ext uri="{BB962C8B-B14F-4D97-AF65-F5344CB8AC3E}">
        <p14:creationId xmlns:p14="http://schemas.microsoft.com/office/powerpoint/2010/main" val="58428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E69FD01-55E9-764D-B44E-675D6271D4FD}" type="datetimeFigureOut">
              <a:rPr lang="en-US" smtClean="0"/>
              <a:t>10/11/24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12376756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9FD01-55E9-764D-B44E-675D6271D4FD}" type="datetimeFigureOut">
              <a:rPr lang="en-US" smtClean="0"/>
              <a:t>10/11/24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43231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9FD01-55E9-764D-B44E-675D6271D4FD}" type="datetimeFigureOut">
              <a:rPr lang="en-US" smtClean="0"/>
              <a:t>10/11/24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308629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69FD01-55E9-764D-B44E-675D6271D4FD}" type="datetimeFigureOut">
              <a:rPr lang="en-US" smtClean="0"/>
              <a:t>10/11/24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152500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E69FD01-55E9-764D-B44E-675D6271D4FD}" type="datetimeFigureOut">
              <a:rPr lang="en-US" smtClean="0"/>
              <a:t>10/11/24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9813308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E69FD01-55E9-764D-B44E-675D6271D4FD}" type="datetimeFigureOut">
              <a:rPr lang="en-US" smtClean="0"/>
              <a:t>10/11/24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382723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E69FD01-55E9-764D-B44E-675D6271D4FD}" type="datetimeFigureOut">
              <a:rPr lang="en-US" smtClean="0"/>
              <a:t>10/11/24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51E02-9E4C-384D-B2C2-776A15D7219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2252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69FD01-55E9-764D-B44E-675D6271D4FD}" type="datetimeFigureOut">
              <a:rPr lang="en-US" smtClean="0"/>
              <a:t>10/11/24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215698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9FD01-55E9-764D-B44E-675D6271D4FD}" type="datetimeFigureOut">
              <a:rPr lang="en-US" smtClean="0"/>
              <a:t>10/11/24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77015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E69FD01-55E9-764D-B44E-675D6271D4FD}" type="datetimeFigureOut">
              <a:rPr lang="en-US" smtClean="0"/>
              <a:t>10/11/24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212754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E69FD01-55E9-764D-B44E-675D6271D4FD}" type="datetimeFigureOut">
              <a:rPr lang="en-US" smtClean="0"/>
              <a:t>10/11/24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D951E02-9E4C-384D-B2C2-776A15D72191}" type="slidenum">
              <a:rPr lang="en-US" smtClean="0"/>
              <a:t>‹#›</a:t>
            </a:fld>
            <a:endParaRPr lang="en-US"/>
          </a:p>
        </p:txBody>
      </p:sp>
    </p:spTree>
    <p:extLst>
      <p:ext uri="{BB962C8B-B14F-4D97-AF65-F5344CB8AC3E}">
        <p14:creationId xmlns:p14="http://schemas.microsoft.com/office/powerpoint/2010/main" val="254528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E69FD01-55E9-764D-B44E-675D6271D4FD}" type="datetimeFigureOut">
              <a:rPr lang="en-US" smtClean="0"/>
              <a:t>10/11/24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D951E02-9E4C-384D-B2C2-776A15D72191}" type="slidenum">
              <a:rPr lang="en-US" smtClean="0"/>
              <a:t>‹#›</a:t>
            </a:fld>
            <a:endParaRPr lang="en-US"/>
          </a:p>
        </p:txBody>
      </p:sp>
    </p:spTree>
    <p:extLst>
      <p:ext uri="{BB962C8B-B14F-4D97-AF65-F5344CB8AC3E}">
        <p14:creationId xmlns:p14="http://schemas.microsoft.com/office/powerpoint/2010/main" val="25758139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23_4EB2BA8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492E-4E4A-9628-8F55-8BE0944D7590}"/>
              </a:ext>
            </a:extLst>
          </p:cNvPr>
          <p:cNvSpPr>
            <a:spLocks noGrp="1"/>
          </p:cNvSpPr>
          <p:nvPr>
            <p:ph type="ctrTitle"/>
          </p:nvPr>
        </p:nvSpPr>
        <p:spPr>
          <a:xfrm>
            <a:off x="1262729" y="1289303"/>
            <a:ext cx="9638443" cy="3339303"/>
          </a:xfrm>
          <a:ln>
            <a:noFill/>
          </a:ln>
        </p:spPr>
        <p:txBody>
          <a:bodyPr>
            <a:normAutofit/>
          </a:bodyPr>
          <a:lstStyle/>
          <a:p>
            <a:r>
              <a:rPr lang="en-US" sz="4000" dirty="0"/>
              <a:t>Allergen Immunotherapy is indicated for the management of atopic dermatitis – Con</a:t>
            </a:r>
          </a:p>
        </p:txBody>
      </p:sp>
      <p:sp>
        <p:nvSpPr>
          <p:cNvPr id="3" name="Subtitle 2">
            <a:extLst>
              <a:ext uri="{FF2B5EF4-FFF2-40B4-BE49-F238E27FC236}">
                <a16:creationId xmlns:a16="http://schemas.microsoft.com/office/drawing/2014/main" id="{8BBC7224-24DC-1732-D965-BAF7C066F886}"/>
              </a:ext>
            </a:extLst>
          </p:cNvPr>
          <p:cNvSpPr>
            <a:spLocks noGrp="1"/>
          </p:cNvSpPr>
          <p:nvPr>
            <p:ph type="subTitle" idx="1"/>
          </p:nvPr>
        </p:nvSpPr>
        <p:spPr>
          <a:xfrm>
            <a:off x="1262729" y="5499895"/>
            <a:ext cx="9638443" cy="984032"/>
          </a:xfrm>
        </p:spPr>
        <p:txBody>
          <a:bodyPr>
            <a:noAutofit/>
          </a:bodyPr>
          <a:lstStyle/>
          <a:p>
            <a:r>
              <a:rPr lang="en-US" sz="2800" dirty="0"/>
              <a:t>Shirley Jiang, MD</a:t>
            </a:r>
          </a:p>
          <a:p>
            <a:r>
              <a:rPr lang="en-US" sz="2800" dirty="0"/>
              <a:t>Stanford University</a:t>
            </a:r>
          </a:p>
        </p:txBody>
      </p:sp>
    </p:spTree>
    <p:extLst>
      <p:ext uri="{BB962C8B-B14F-4D97-AF65-F5344CB8AC3E}">
        <p14:creationId xmlns:p14="http://schemas.microsoft.com/office/powerpoint/2010/main" val="98725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A13F5D5-C639-1FA4-9CA2-BC9443F26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05" y="351692"/>
            <a:ext cx="8342923" cy="61546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1D2719-FAA6-2FE8-C76A-E26C2AE35E0D}"/>
              </a:ext>
            </a:extLst>
          </p:cNvPr>
          <p:cNvSpPr txBox="1"/>
          <p:nvPr/>
        </p:nvSpPr>
        <p:spPr>
          <a:xfrm>
            <a:off x="9177528" y="2334289"/>
            <a:ext cx="3174023" cy="1200329"/>
          </a:xfrm>
          <a:prstGeom prst="rect">
            <a:avLst/>
          </a:prstGeom>
          <a:noFill/>
        </p:spPr>
        <p:txBody>
          <a:bodyPr wrap="square">
            <a:spAutoFit/>
          </a:bodyPr>
          <a:lstStyle/>
          <a:p>
            <a:r>
              <a:rPr lang="en-US" b="0" i="0" dirty="0">
                <a:solidFill>
                  <a:srgbClr val="2E2E2E"/>
                </a:solidFill>
                <a:effectLst/>
                <a:latin typeface="Elsevier Sans"/>
              </a:rPr>
              <a:t>AIT reduced </a:t>
            </a:r>
            <a:r>
              <a:rPr lang="en-US" b="1" i="0" dirty="0">
                <a:solidFill>
                  <a:srgbClr val="C00000"/>
                </a:solidFill>
                <a:effectLst/>
                <a:latin typeface="Elsevier Sans"/>
              </a:rPr>
              <a:t>itch</a:t>
            </a:r>
            <a:r>
              <a:rPr lang="en-US" b="0" i="0" dirty="0">
                <a:solidFill>
                  <a:srgbClr val="2E2E2E"/>
                </a:solidFill>
                <a:effectLst/>
                <a:latin typeface="Elsevier Sans"/>
              </a:rPr>
              <a:t> by 50% from baseline compared to no AIT</a:t>
            </a:r>
            <a:r>
              <a:rPr lang="en-US" dirty="0">
                <a:solidFill>
                  <a:srgbClr val="2E2E2E"/>
                </a:solidFill>
                <a:latin typeface="Elsevier Sans"/>
              </a:rPr>
              <a:t> </a:t>
            </a:r>
            <a:r>
              <a:rPr lang="en-US" b="0" i="0" dirty="0">
                <a:solidFill>
                  <a:srgbClr val="2E2E2E"/>
                </a:solidFill>
                <a:effectLst/>
                <a:latin typeface="Elsevier Sans"/>
              </a:rPr>
              <a:t>(25% vs 19%, RR 1.29 [95% CI, 0.84-1.98], </a:t>
            </a:r>
            <a:r>
              <a:rPr lang="en-US" b="1" i="0" dirty="0">
                <a:solidFill>
                  <a:srgbClr val="2E2E2E"/>
                </a:solidFill>
                <a:effectLst/>
                <a:latin typeface="Elsevier Sans"/>
              </a:rPr>
              <a:t>low certainty</a:t>
            </a:r>
            <a:r>
              <a:rPr lang="en-US" b="0" i="0" dirty="0">
                <a:solidFill>
                  <a:srgbClr val="2E2E2E"/>
                </a:solidFill>
                <a:effectLst/>
                <a:latin typeface="Elsevier Sans"/>
              </a:rPr>
              <a:t>)</a:t>
            </a:r>
            <a:endParaRPr lang="en-US" dirty="0"/>
          </a:p>
        </p:txBody>
      </p:sp>
    </p:spTree>
    <p:extLst>
      <p:ext uri="{BB962C8B-B14F-4D97-AF65-F5344CB8AC3E}">
        <p14:creationId xmlns:p14="http://schemas.microsoft.com/office/powerpoint/2010/main" val="242856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5522AC6-3A7B-0951-2243-9C6A241C3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369277"/>
            <a:ext cx="8693296" cy="6119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52F65A-1B4C-3A60-3DDF-27F83CC45B3F}"/>
              </a:ext>
            </a:extLst>
          </p:cNvPr>
          <p:cNvSpPr txBox="1"/>
          <p:nvPr/>
        </p:nvSpPr>
        <p:spPr>
          <a:xfrm>
            <a:off x="9688659" y="1171528"/>
            <a:ext cx="2552699" cy="5078313"/>
          </a:xfrm>
          <a:prstGeom prst="rect">
            <a:avLst/>
          </a:prstGeom>
          <a:noFill/>
        </p:spPr>
        <p:txBody>
          <a:bodyPr wrap="square">
            <a:spAutoFit/>
          </a:bodyPr>
          <a:lstStyle/>
          <a:p>
            <a:r>
              <a:rPr lang="en-US" b="0" i="0" dirty="0">
                <a:solidFill>
                  <a:srgbClr val="2E2E2E"/>
                </a:solidFill>
                <a:effectLst/>
                <a:latin typeface="Elsevier Sans"/>
              </a:rPr>
              <a:t>AIT increased </a:t>
            </a:r>
            <a:r>
              <a:rPr lang="en-US" b="1" i="0" dirty="0">
                <a:solidFill>
                  <a:srgbClr val="C00000"/>
                </a:solidFill>
                <a:effectLst/>
                <a:latin typeface="Elsevier Sans"/>
              </a:rPr>
              <a:t>local adverse events </a:t>
            </a:r>
            <a:r>
              <a:rPr lang="en-US" b="0" i="0" dirty="0">
                <a:solidFill>
                  <a:srgbClr val="2E2E2E"/>
                </a:solidFill>
                <a:effectLst/>
                <a:latin typeface="Elsevier Sans"/>
              </a:rPr>
              <a:t>(RR 1.65 [95% CI, 1.48-1.64], </a:t>
            </a:r>
            <a:r>
              <a:rPr lang="en-US" b="1" i="0" dirty="0">
                <a:solidFill>
                  <a:srgbClr val="2E2E2E"/>
                </a:solidFill>
                <a:effectLst/>
                <a:latin typeface="Elsevier Sans"/>
              </a:rPr>
              <a:t>high certainty</a:t>
            </a:r>
            <a:r>
              <a:rPr lang="en-US" b="0" i="0" dirty="0">
                <a:solidFill>
                  <a:srgbClr val="2E2E2E"/>
                </a:solidFill>
                <a:effectLst/>
                <a:latin typeface="Elsevier Sans"/>
              </a:rPr>
              <a:t>)-&gt; 66% of SCIT, 13% of SLIT</a:t>
            </a:r>
          </a:p>
          <a:p>
            <a:endParaRPr lang="en-US" dirty="0">
              <a:solidFill>
                <a:srgbClr val="2E2E2E"/>
              </a:solidFill>
              <a:latin typeface="Elsevier Sans"/>
            </a:endParaRPr>
          </a:p>
          <a:p>
            <a:r>
              <a:rPr lang="en-US" b="0" i="0" dirty="0">
                <a:solidFill>
                  <a:srgbClr val="2E2E2E"/>
                </a:solidFill>
                <a:effectLst/>
                <a:latin typeface="Elsevier Sans"/>
              </a:rPr>
              <a:t>AIT increased </a:t>
            </a:r>
            <a:r>
              <a:rPr lang="en-US" b="1" i="0" dirty="0">
                <a:solidFill>
                  <a:srgbClr val="C00000"/>
                </a:solidFill>
                <a:effectLst/>
                <a:latin typeface="Elsevier Sans"/>
              </a:rPr>
              <a:t>systemic reactions</a:t>
            </a:r>
            <a:r>
              <a:rPr lang="en-US" b="0" i="0" dirty="0">
                <a:solidFill>
                  <a:srgbClr val="2E2E2E"/>
                </a:solidFill>
                <a:effectLst/>
                <a:latin typeface="Elsevier Sans"/>
              </a:rPr>
              <a:t> (RR 1.37 [95% CI, 1.15-1.64], </a:t>
            </a:r>
            <a:r>
              <a:rPr lang="en-US" b="1" i="0" dirty="0">
                <a:solidFill>
                  <a:srgbClr val="2E2E2E"/>
                </a:solidFill>
                <a:effectLst/>
                <a:latin typeface="Elsevier Sans"/>
              </a:rPr>
              <a:t>moderate certainty</a:t>
            </a:r>
            <a:r>
              <a:rPr lang="en-US" b="0" i="0" dirty="0">
                <a:solidFill>
                  <a:srgbClr val="2E2E2E"/>
                </a:solidFill>
                <a:effectLst/>
                <a:latin typeface="Elsevier Sans"/>
              </a:rPr>
              <a:t>)-&gt; 10% of SCIT, 0.14% SLIT</a:t>
            </a:r>
          </a:p>
          <a:p>
            <a:endParaRPr lang="en-US" dirty="0">
              <a:solidFill>
                <a:srgbClr val="2E2E2E"/>
              </a:solidFill>
              <a:latin typeface="Elsevier Sans"/>
            </a:endParaRPr>
          </a:p>
          <a:p>
            <a:r>
              <a:rPr lang="en-US" b="0" i="0" dirty="0">
                <a:solidFill>
                  <a:srgbClr val="2E2E2E"/>
                </a:solidFill>
                <a:effectLst/>
                <a:latin typeface="Elsevier Sans"/>
              </a:rPr>
              <a:t>AIT increased adverse effects severe enough to cause </a:t>
            </a:r>
            <a:r>
              <a:rPr lang="en-US" b="1" i="0" dirty="0">
                <a:solidFill>
                  <a:srgbClr val="C00000"/>
                </a:solidFill>
                <a:effectLst/>
                <a:latin typeface="Elsevier Sans"/>
              </a:rPr>
              <a:t>discontinuation</a:t>
            </a:r>
            <a:r>
              <a:rPr lang="en-US" b="0" i="0" dirty="0">
                <a:solidFill>
                  <a:srgbClr val="2E2E2E"/>
                </a:solidFill>
                <a:effectLst/>
                <a:latin typeface="Elsevier Sans"/>
              </a:rPr>
              <a:t> (RR 1.39 [95% CI, 0.94-2.05], </a:t>
            </a:r>
            <a:r>
              <a:rPr lang="en-US" b="1" i="0" dirty="0">
                <a:solidFill>
                  <a:srgbClr val="2E2E2E"/>
                </a:solidFill>
                <a:effectLst/>
                <a:latin typeface="Elsevier Sans"/>
              </a:rPr>
              <a:t>moderate certainty</a:t>
            </a:r>
            <a:r>
              <a:rPr lang="en-US" b="0" i="0" dirty="0">
                <a:solidFill>
                  <a:srgbClr val="2E2E2E"/>
                </a:solidFill>
                <a:effectLst/>
                <a:latin typeface="Elsevier Sans"/>
              </a:rPr>
              <a:t>)</a:t>
            </a:r>
          </a:p>
        </p:txBody>
      </p:sp>
    </p:spTree>
    <p:extLst>
      <p:ext uri="{BB962C8B-B14F-4D97-AF65-F5344CB8AC3E}">
        <p14:creationId xmlns:p14="http://schemas.microsoft.com/office/powerpoint/2010/main" val="35318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5C0F-D2A0-6B50-B3CD-64BFDD115D46}"/>
              </a:ext>
            </a:extLst>
          </p:cNvPr>
          <p:cNvSpPr>
            <a:spLocks noGrp="1"/>
          </p:cNvSpPr>
          <p:nvPr>
            <p:ph type="title"/>
          </p:nvPr>
        </p:nvSpPr>
        <p:spPr>
          <a:xfrm>
            <a:off x="2231136" y="520995"/>
            <a:ext cx="7729728" cy="1188720"/>
          </a:xfrm>
        </p:spPr>
        <p:txBody>
          <a:bodyPr/>
          <a:lstStyle/>
          <a:p>
            <a:r>
              <a:rPr lang="en-US" dirty="0"/>
              <a:t>Bottom line</a:t>
            </a:r>
          </a:p>
        </p:txBody>
      </p:sp>
      <p:sp>
        <p:nvSpPr>
          <p:cNvPr id="3" name="Content Placeholder 2">
            <a:extLst>
              <a:ext uri="{FF2B5EF4-FFF2-40B4-BE49-F238E27FC236}">
                <a16:creationId xmlns:a16="http://schemas.microsoft.com/office/drawing/2014/main" id="{3E6B985E-0A54-8626-40E8-8E1D493E2081}"/>
              </a:ext>
            </a:extLst>
          </p:cNvPr>
          <p:cNvSpPr>
            <a:spLocks noGrp="1"/>
          </p:cNvSpPr>
          <p:nvPr>
            <p:ph idx="1"/>
          </p:nvPr>
        </p:nvSpPr>
        <p:spPr>
          <a:xfrm>
            <a:off x="836907" y="1869337"/>
            <a:ext cx="10647337" cy="4210493"/>
          </a:xfrm>
        </p:spPr>
        <p:txBody>
          <a:bodyPr>
            <a:noAutofit/>
          </a:bodyPr>
          <a:lstStyle/>
          <a:p>
            <a:r>
              <a:rPr lang="en-US" sz="2000" dirty="0"/>
              <a:t>Although there is some moderate certainty of AIT improving AD severity and QoL, there is an important increase in adverse events, particularly with SCIT. </a:t>
            </a:r>
          </a:p>
          <a:p>
            <a:r>
              <a:rPr lang="en-US" sz="2000" dirty="0"/>
              <a:t>We do not know the impact of AIT on long term AD control, flares, itch, and sleep quality, and patient-reported AD severity.</a:t>
            </a:r>
          </a:p>
          <a:p>
            <a:r>
              <a:rPr lang="en-US" sz="2000" dirty="0"/>
              <a:t>The studies were mainly on HDM. Only 4 (17%) RCTs addressed pollens or did not specify the allergens used. </a:t>
            </a:r>
          </a:p>
          <a:p>
            <a:r>
              <a:rPr lang="en-US" sz="2000" dirty="0"/>
              <a:t>SLIT studies were done with SLIT drops, whereas many U.S. allergists are familiar with SLIT tablets</a:t>
            </a:r>
          </a:p>
          <a:p>
            <a:r>
              <a:rPr lang="en-US" sz="2000" dirty="0"/>
              <a:t>AIT took months to improve AD.</a:t>
            </a:r>
          </a:p>
          <a:p>
            <a:r>
              <a:rPr lang="en-US" sz="2000" dirty="0"/>
              <a:t>Did not address the time commitment and inconvenience of committing to SLIT daily or SCIT weekly-monthly</a:t>
            </a:r>
          </a:p>
          <a:p>
            <a:r>
              <a:rPr lang="en-US" sz="2000" dirty="0"/>
              <a:t>Did not differentiate baseline severity of AD</a:t>
            </a:r>
          </a:p>
          <a:p>
            <a:r>
              <a:rPr lang="en-US" sz="2000" dirty="0"/>
              <a:t>What about infants who have not developed aeroallergen sensitization? </a:t>
            </a:r>
          </a:p>
          <a:p>
            <a:endParaRPr lang="en-US" sz="2000" dirty="0"/>
          </a:p>
        </p:txBody>
      </p:sp>
    </p:spTree>
    <p:extLst>
      <p:ext uri="{BB962C8B-B14F-4D97-AF65-F5344CB8AC3E}">
        <p14:creationId xmlns:p14="http://schemas.microsoft.com/office/powerpoint/2010/main" val="414392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154A-678E-2BB4-2978-1D77283DAA6B}"/>
              </a:ext>
            </a:extLst>
          </p:cNvPr>
          <p:cNvSpPr>
            <a:spLocks noGrp="1"/>
          </p:cNvSpPr>
          <p:nvPr>
            <p:ph type="title"/>
          </p:nvPr>
        </p:nvSpPr>
        <p:spPr>
          <a:xfrm>
            <a:off x="1277815" y="535336"/>
            <a:ext cx="9636370" cy="1188720"/>
          </a:xfrm>
        </p:spPr>
        <p:txBody>
          <a:bodyPr/>
          <a:lstStyle/>
          <a:p>
            <a:r>
              <a:rPr lang="en-US" dirty="0"/>
              <a:t>SCIT for treatment of atopic dermatitis in the united states</a:t>
            </a:r>
          </a:p>
        </p:txBody>
      </p:sp>
      <p:sp>
        <p:nvSpPr>
          <p:cNvPr id="3" name="Content Placeholder 2">
            <a:extLst>
              <a:ext uri="{FF2B5EF4-FFF2-40B4-BE49-F238E27FC236}">
                <a16:creationId xmlns:a16="http://schemas.microsoft.com/office/drawing/2014/main" id="{5FF18DE6-1A4C-D28E-367B-7E8219C32668}"/>
              </a:ext>
            </a:extLst>
          </p:cNvPr>
          <p:cNvSpPr>
            <a:spLocks noGrp="1"/>
          </p:cNvSpPr>
          <p:nvPr>
            <p:ph idx="1"/>
          </p:nvPr>
        </p:nvSpPr>
        <p:spPr>
          <a:xfrm>
            <a:off x="7010400" y="1972868"/>
            <a:ext cx="4627941" cy="4656532"/>
          </a:xfrm>
        </p:spPr>
        <p:txBody>
          <a:bodyPr>
            <a:normAutofit lnSpcReduction="10000"/>
          </a:bodyPr>
          <a:lstStyle/>
          <a:p>
            <a:pPr marL="0" indent="0">
              <a:buNone/>
            </a:pPr>
            <a:r>
              <a:rPr lang="en-US" sz="2000" dirty="0"/>
              <a:t>There is one study…</a:t>
            </a:r>
          </a:p>
          <a:p>
            <a:pPr marL="0" indent="0">
              <a:buNone/>
            </a:pPr>
            <a:r>
              <a:rPr lang="en-US" sz="2000" dirty="0"/>
              <a:t>Kaufman and Roth reported a quasi-double-blind placebo-controlled study in 1974:</a:t>
            </a:r>
          </a:p>
          <a:p>
            <a:pPr lvl="1"/>
            <a:r>
              <a:rPr lang="en-US" sz="2000" dirty="0"/>
              <a:t>52 patients with AD.</a:t>
            </a:r>
          </a:p>
          <a:p>
            <a:pPr lvl="1"/>
            <a:r>
              <a:rPr lang="en-US" sz="2000" dirty="0"/>
              <a:t>Half the patients dropped out before completing the study. </a:t>
            </a:r>
          </a:p>
          <a:p>
            <a:pPr lvl="1"/>
            <a:r>
              <a:rPr lang="en-US" sz="2000" dirty="0"/>
              <a:t>13/16 patients in the treatment group and 4/10 in the placebo group improved over a 24-month study period. </a:t>
            </a:r>
          </a:p>
          <a:p>
            <a:pPr lvl="1"/>
            <a:r>
              <a:rPr lang="en-US" sz="2000" dirty="0"/>
              <a:t>Limitations included randomization, inadequate blinding, and the high patient drop-out.</a:t>
            </a:r>
          </a:p>
        </p:txBody>
      </p:sp>
      <p:pic>
        <p:nvPicPr>
          <p:cNvPr id="5" name="Picture 4" descr="A screenshot of a computer&#10;&#10;Description automatically generated">
            <a:extLst>
              <a:ext uri="{FF2B5EF4-FFF2-40B4-BE49-F238E27FC236}">
                <a16:creationId xmlns:a16="http://schemas.microsoft.com/office/drawing/2014/main" id="{9215A69A-1522-FB3B-C403-3B9496953A74}"/>
              </a:ext>
            </a:extLst>
          </p:cNvPr>
          <p:cNvPicPr>
            <a:picLocks noChangeAspect="1"/>
          </p:cNvPicPr>
          <p:nvPr/>
        </p:nvPicPr>
        <p:blipFill>
          <a:blip r:embed="rId3"/>
          <a:stretch>
            <a:fillRect/>
          </a:stretch>
        </p:blipFill>
        <p:spPr>
          <a:xfrm>
            <a:off x="213583" y="2656840"/>
            <a:ext cx="6619017" cy="1188720"/>
          </a:xfrm>
          <a:prstGeom prst="rect">
            <a:avLst/>
          </a:prstGeom>
        </p:spPr>
      </p:pic>
    </p:spTree>
    <p:extLst>
      <p:ext uri="{BB962C8B-B14F-4D97-AF65-F5344CB8AC3E}">
        <p14:creationId xmlns:p14="http://schemas.microsoft.com/office/powerpoint/2010/main" val="23188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2D6E-2043-54E8-38E9-7020F3FA5540}"/>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3000"/>
              <a:t>AIT vs. biologic for treatment of AD</a:t>
            </a:r>
          </a:p>
        </p:txBody>
      </p:sp>
      <p:pic>
        <p:nvPicPr>
          <p:cNvPr id="5" name="Content Placeholder 4" descr="A screenshot of a computer screen&#10;&#10;Description automatically generated">
            <a:extLst>
              <a:ext uri="{FF2B5EF4-FFF2-40B4-BE49-F238E27FC236}">
                <a16:creationId xmlns:a16="http://schemas.microsoft.com/office/drawing/2014/main" id="{106C75BC-CA08-0132-3188-CD0BCC7C55EF}"/>
              </a:ext>
            </a:extLst>
          </p:cNvPr>
          <p:cNvPicPr>
            <a:picLocks noGrp="1" noChangeAspect="1"/>
          </p:cNvPicPr>
          <p:nvPr>
            <p:ph idx="1"/>
          </p:nvPr>
        </p:nvPicPr>
        <p:blipFill>
          <a:blip r:embed="rId3"/>
          <a:stretch>
            <a:fillRect/>
          </a:stretch>
        </p:blipFill>
        <p:spPr>
          <a:xfrm>
            <a:off x="5799066" y="2025868"/>
            <a:ext cx="6064358" cy="1243193"/>
          </a:xfrm>
          <a:prstGeom prst="rect">
            <a:avLst/>
          </a:prstGeom>
        </p:spPr>
      </p:pic>
      <p:pic>
        <p:nvPicPr>
          <p:cNvPr id="7" name="Picture 6" descr="A close-up of a pink label&#10;&#10;Description automatically generated">
            <a:extLst>
              <a:ext uri="{FF2B5EF4-FFF2-40B4-BE49-F238E27FC236}">
                <a16:creationId xmlns:a16="http://schemas.microsoft.com/office/drawing/2014/main" id="{6D3DC167-E858-F55C-2C77-272DB2F23A9F}"/>
              </a:ext>
            </a:extLst>
          </p:cNvPr>
          <p:cNvPicPr>
            <a:picLocks noChangeAspect="1"/>
          </p:cNvPicPr>
          <p:nvPr/>
        </p:nvPicPr>
        <p:blipFill>
          <a:blip r:embed="rId4"/>
          <a:stretch>
            <a:fillRect/>
          </a:stretch>
        </p:blipFill>
        <p:spPr>
          <a:xfrm>
            <a:off x="5767425" y="3588940"/>
            <a:ext cx="6095999" cy="1036318"/>
          </a:xfrm>
          <a:prstGeom prst="rect">
            <a:avLst/>
          </a:prstGeom>
        </p:spPr>
      </p:pic>
      <p:sp>
        <p:nvSpPr>
          <p:cNvPr id="9" name="TextBox 8">
            <a:extLst>
              <a:ext uri="{FF2B5EF4-FFF2-40B4-BE49-F238E27FC236}">
                <a16:creationId xmlns:a16="http://schemas.microsoft.com/office/drawing/2014/main" id="{981EF4CC-CA56-AB9C-51BE-FE80A77C2BE6}"/>
              </a:ext>
            </a:extLst>
          </p:cNvPr>
          <p:cNvSpPr txBox="1"/>
          <p:nvPr/>
        </p:nvSpPr>
        <p:spPr>
          <a:xfrm>
            <a:off x="7988084" y="6402828"/>
            <a:ext cx="4203915" cy="369332"/>
          </a:xfrm>
          <a:prstGeom prst="rect">
            <a:avLst/>
          </a:prstGeom>
          <a:noFill/>
        </p:spPr>
        <p:txBody>
          <a:bodyPr wrap="square">
            <a:spAutoFit/>
          </a:bodyPr>
          <a:lstStyle/>
          <a:p>
            <a:r>
              <a:rPr lang="en-US" sz="1800" dirty="0"/>
              <a:t>Chu et al.  </a:t>
            </a:r>
            <a:r>
              <a:rPr lang="en-US" sz="1800" i="1" dirty="0"/>
              <a:t>Ann Allergy Asthma Immunol </a:t>
            </a:r>
            <a:r>
              <a:rPr lang="en-US" sz="1800" dirty="0"/>
              <a:t>2024</a:t>
            </a:r>
            <a:endParaRPr lang="en-US" dirty="0"/>
          </a:p>
        </p:txBody>
      </p:sp>
      <p:sp>
        <p:nvSpPr>
          <p:cNvPr id="3" name="TextBox 2">
            <a:extLst>
              <a:ext uri="{FF2B5EF4-FFF2-40B4-BE49-F238E27FC236}">
                <a16:creationId xmlns:a16="http://schemas.microsoft.com/office/drawing/2014/main" id="{C682CDB7-A96D-2E0E-421B-85B278A4FBD9}"/>
              </a:ext>
            </a:extLst>
          </p:cNvPr>
          <p:cNvSpPr txBox="1"/>
          <p:nvPr/>
        </p:nvSpPr>
        <p:spPr>
          <a:xfrm>
            <a:off x="1233054" y="312539"/>
            <a:ext cx="7176655" cy="1754326"/>
          </a:xfrm>
          <a:prstGeom prst="rect">
            <a:avLst/>
          </a:prstGeom>
          <a:noFill/>
        </p:spPr>
        <p:txBody>
          <a:bodyPr wrap="square" rtlCol="0">
            <a:spAutoFit/>
          </a:bodyPr>
          <a:lstStyle/>
          <a:p>
            <a:r>
              <a:rPr lang="en-US" dirty="0"/>
              <a:t>Benefits of Dupixent over AIT, although there are no head-to-head studies</a:t>
            </a:r>
          </a:p>
          <a:p>
            <a:pPr marL="342900" indent="-342900">
              <a:buAutoNum type="arabicParenR"/>
            </a:pPr>
            <a:r>
              <a:rPr lang="en-US" dirty="0"/>
              <a:t>There is a large treatment effect with greater certainty</a:t>
            </a:r>
          </a:p>
          <a:p>
            <a:pPr marL="342900" indent="-342900">
              <a:buAutoNum type="arabicParenR"/>
            </a:pPr>
            <a:r>
              <a:rPr lang="en-US" dirty="0"/>
              <a:t>Initially there are less frequent injections</a:t>
            </a:r>
          </a:p>
          <a:p>
            <a:pPr marL="342900" indent="-342900">
              <a:buAutoNum type="arabicParenR"/>
            </a:pPr>
            <a:r>
              <a:rPr lang="en-US" dirty="0"/>
              <a:t>Option for self injection</a:t>
            </a:r>
          </a:p>
          <a:p>
            <a:pPr marL="342900" indent="-342900">
              <a:buAutoNum type="arabicParenR"/>
            </a:pPr>
            <a:r>
              <a:rPr lang="en-US" dirty="0"/>
              <a:t>Can be used down to 6 months of age, whereas AIT is typically not indicated until later</a:t>
            </a:r>
          </a:p>
        </p:txBody>
      </p:sp>
    </p:spTree>
    <p:extLst>
      <p:ext uri="{BB962C8B-B14F-4D97-AF65-F5344CB8AC3E}">
        <p14:creationId xmlns:p14="http://schemas.microsoft.com/office/powerpoint/2010/main" val="21795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3C81-6CCC-478B-F3D1-C797685D197A}"/>
              </a:ext>
            </a:extLst>
          </p:cNvPr>
          <p:cNvSpPr>
            <a:spLocks noGrp="1"/>
          </p:cNvSpPr>
          <p:nvPr>
            <p:ph type="title"/>
          </p:nvPr>
        </p:nvSpPr>
        <p:spPr>
          <a:xfrm>
            <a:off x="1952787" y="964692"/>
            <a:ext cx="8539566" cy="1188720"/>
          </a:xfrm>
        </p:spPr>
        <p:txBody>
          <a:bodyPr/>
          <a:lstStyle/>
          <a:p>
            <a:r>
              <a:rPr lang="en-US" dirty="0"/>
              <a:t>Power of Placebo effect</a:t>
            </a:r>
          </a:p>
        </p:txBody>
      </p:sp>
      <p:pic>
        <p:nvPicPr>
          <p:cNvPr id="9" name="Content Placeholder 8">
            <a:extLst>
              <a:ext uri="{FF2B5EF4-FFF2-40B4-BE49-F238E27FC236}">
                <a16:creationId xmlns:a16="http://schemas.microsoft.com/office/drawing/2014/main" id="{178D1E11-8D7F-6B86-1237-416A9F8089ED}"/>
              </a:ext>
            </a:extLst>
          </p:cNvPr>
          <p:cNvPicPr>
            <a:picLocks noGrp="1" noChangeAspect="1"/>
          </p:cNvPicPr>
          <p:nvPr>
            <p:ph idx="1"/>
          </p:nvPr>
        </p:nvPicPr>
        <p:blipFill>
          <a:blip r:embed="rId3"/>
          <a:stretch>
            <a:fillRect/>
          </a:stretch>
        </p:blipFill>
        <p:spPr>
          <a:xfrm>
            <a:off x="456857" y="2707838"/>
            <a:ext cx="5435943" cy="2789030"/>
          </a:xfrm>
        </p:spPr>
      </p:pic>
      <p:sp>
        <p:nvSpPr>
          <p:cNvPr id="10" name="TextBox 9">
            <a:extLst>
              <a:ext uri="{FF2B5EF4-FFF2-40B4-BE49-F238E27FC236}">
                <a16:creationId xmlns:a16="http://schemas.microsoft.com/office/drawing/2014/main" id="{EF96B7F0-C571-B960-FE7B-E104BACEE42A}"/>
              </a:ext>
            </a:extLst>
          </p:cNvPr>
          <p:cNvSpPr txBox="1"/>
          <p:nvPr/>
        </p:nvSpPr>
        <p:spPr>
          <a:xfrm>
            <a:off x="6299202" y="2768599"/>
            <a:ext cx="5003798" cy="3416320"/>
          </a:xfrm>
          <a:prstGeom prst="rect">
            <a:avLst/>
          </a:prstGeom>
          <a:noFill/>
        </p:spPr>
        <p:txBody>
          <a:bodyPr wrap="square" rtlCol="0">
            <a:spAutoFit/>
          </a:bodyPr>
          <a:lstStyle/>
          <a:p>
            <a:r>
              <a:rPr lang="en-US" dirty="0"/>
              <a:t>Glover and Atherton reported on 24 children with AD and sensitization to HDM in the UK that underwent a double-blind placebo-controlled trial of SCIT:</a:t>
            </a:r>
          </a:p>
          <a:p>
            <a:endParaRPr lang="en-US" dirty="0"/>
          </a:p>
          <a:p>
            <a:r>
              <a:rPr lang="en-US" u="sng" dirty="0"/>
              <a:t>Study 1: </a:t>
            </a:r>
            <a:r>
              <a:rPr lang="en-US" dirty="0"/>
              <a:t>Patients were randomized to HDM SCIT or placebo injections for 6 months</a:t>
            </a:r>
          </a:p>
          <a:p>
            <a:endParaRPr lang="en-US" dirty="0"/>
          </a:p>
          <a:p>
            <a:r>
              <a:rPr lang="en-US" u="sng" dirty="0"/>
              <a:t>Study 2</a:t>
            </a:r>
            <a:r>
              <a:rPr lang="en-US" dirty="0"/>
              <a:t>: To assess long term maintenance treatment in the 13 patients in the treatment arm, they were offered 6 more months of monthly injections randomized to treatment or placebo. 7/13 accepted. </a:t>
            </a:r>
          </a:p>
        </p:txBody>
      </p:sp>
    </p:spTree>
    <p:extLst>
      <p:ext uri="{BB962C8B-B14F-4D97-AF65-F5344CB8AC3E}">
        <p14:creationId xmlns:p14="http://schemas.microsoft.com/office/powerpoint/2010/main" val="29080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AE82-26B8-AC2C-34FB-EF4B430B18E8}"/>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Study 1</a:t>
            </a:r>
            <a:endParaRPr lang="en-US" dirty="0"/>
          </a:p>
        </p:txBody>
      </p:sp>
      <p:pic>
        <p:nvPicPr>
          <p:cNvPr id="5" name="Content Placeholder 4" descr="A collage of graphs and charts&#10;&#10;Description automatically generated">
            <a:extLst>
              <a:ext uri="{FF2B5EF4-FFF2-40B4-BE49-F238E27FC236}">
                <a16:creationId xmlns:a16="http://schemas.microsoft.com/office/drawing/2014/main" id="{8DFDFC92-EA45-EABB-84EA-0ABDEDAA5635}"/>
              </a:ext>
            </a:extLst>
          </p:cNvPr>
          <p:cNvPicPr>
            <a:picLocks noGrp="1" noChangeAspect="1"/>
          </p:cNvPicPr>
          <p:nvPr>
            <p:ph idx="1"/>
          </p:nvPr>
        </p:nvPicPr>
        <p:blipFill>
          <a:blip r:embed="rId3"/>
          <a:stretch>
            <a:fillRect/>
          </a:stretch>
        </p:blipFill>
        <p:spPr>
          <a:xfrm>
            <a:off x="5305174" y="103159"/>
            <a:ext cx="6235948" cy="6651681"/>
          </a:xfrm>
          <a:prstGeom prst="rect">
            <a:avLst/>
          </a:prstGeom>
        </p:spPr>
      </p:pic>
      <p:sp>
        <p:nvSpPr>
          <p:cNvPr id="3" name="TextBox 2">
            <a:extLst>
              <a:ext uri="{FF2B5EF4-FFF2-40B4-BE49-F238E27FC236}">
                <a16:creationId xmlns:a16="http://schemas.microsoft.com/office/drawing/2014/main" id="{70D7B1B3-C105-161C-760E-A31A7E612248}"/>
              </a:ext>
            </a:extLst>
          </p:cNvPr>
          <p:cNvSpPr txBox="1"/>
          <p:nvPr/>
        </p:nvSpPr>
        <p:spPr>
          <a:xfrm>
            <a:off x="6902058" y="332509"/>
            <a:ext cx="1077987" cy="369332"/>
          </a:xfrm>
          <a:prstGeom prst="rect">
            <a:avLst/>
          </a:prstGeom>
          <a:noFill/>
          <a:ln>
            <a:solidFill>
              <a:schemeClr val="tx1"/>
            </a:solidFill>
          </a:ln>
        </p:spPr>
        <p:txBody>
          <a:bodyPr wrap="none" rtlCol="0">
            <a:spAutoFit/>
          </a:bodyPr>
          <a:lstStyle/>
          <a:p>
            <a:r>
              <a:rPr lang="en-US" dirty="0"/>
              <a:t>Erythema</a:t>
            </a:r>
          </a:p>
        </p:txBody>
      </p:sp>
      <p:sp>
        <p:nvSpPr>
          <p:cNvPr id="4" name="TextBox 3">
            <a:extLst>
              <a:ext uri="{FF2B5EF4-FFF2-40B4-BE49-F238E27FC236}">
                <a16:creationId xmlns:a16="http://schemas.microsoft.com/office/drawing/2014/main" id="{51D81D70-221C-9A85-724B-593E52095786}"/>
              </a:ext>
            </a:extLst>
          </p:cNvPr>
          <p:cNvSpPr txBox="1"/>
          <p:nvPr/>
        </p:nvSpPr>
        <p:spPr>
          <a:xfrm>
            <a:off x="6627366" y="3957844"/>
            <a:ext cx="1627369" cy="369332"/>
          </a:xfrm>
          <a:prstGeom prst="rect">
            <a:avLst/>
          </a:prstGeom>
          <a:noFill/>
          <a:ln>
            <a:solidFill>
              <a:schemeClr val="tx1"/>
            </a:solidFill>
          </a:ln>
        </p:spPr>
        <p:txBody>
          <a:bodyPr wrap="none" rtlCol="0">
            <a:spAutoFit/>
          </a:bodyPr>
          <a:lstStyle/>
          <a:p>
            <a:r>
              <a:rPr lang="en-US" dirty="0"/>
              <a:t>Surface damage</a:t>
            </a:r>
          </a:p>
        </p:txBody>
      </p:sp>
      <p:sp>
        <p:nvSpPr>
          <p:cNvPr id="6" name="TextBox 5">
            <a:extLst>
              <a:ext uri="{FF2B5EF4-FFF2-40B4-BE49-F238E27FC236}">
                <a16:creationId xmlns:a16="http://schemas.microsoft.com/office/drawing/2014/main" id="{86AD5F6B-8FF5-594D-9897-88CE3F45E776}"/>
              </a:ext>
            </a:extLst>
          </p:cNvPr>
          <p:cNvSpPr txBox="1"/>
          <p:nvPr/>
        </p:nvSpPr>
        <p:spPr>
          <a:xfrm>
            <a:off x="10183091" y="332509"/>
            <a:ext cx="1521570" cy="369332"/>
          </a:xfrm>
          <a:prstGeom prst="rect">
            <a:avLst/>
          </a:prstGeom>
          <a:noFill/>
          <a:ln>
            <a:solidFill>
              <a:schemeClr val="tx1"/>
            </a:solidFill>
          </a:ln>
        </p:spPr>
        <p:txBody>
          <a:bodyPr wrap="none" rtlCol="0">
            <a:spAutoFit/>
          </a:bodyPr>
          <a:lstStyle/>
          <a:p>
            <a:r>
              <a:rPr lang="en-US" dirty="0" err="1"/>
              <a:t>Lichenification</a:t>
            </a:r>
            <a:endParaRPr lang="en-US" dirty="0"/>
          </a:p>
        </p:txBody>
      </p:sp>
      <p:sp>
        <p:nvSpPr>
          <p:cNvPr id="7" name="TextBox 6">
            <a:extLst>
              <a:ext uri="{FF2B5EF4-FFF2-40B4-BE49-F238E27FC236}">
                <a16:creationId xmlns:a16="http://schemas.microsoft.com/office/drawing/2014/main" id="{DEE3A220-E5AD-DA77-FD78-54051CA9C32B}"/>
              </a:ext>
            </a:extLst>
          </p:cNvPr>
          <p:cNvSpPr txBox="1"/>
          <p:nvPr/>
        </p:nvSpPr>
        <p:spPr>
          <a:xfrm>
            <a:off x="10676014" y="3957845"/>
            <a:ext cx="535724" cy="369332"/>
          </a:xfrm>
          <a:prstGeom prst="rect">
            <a:avLst/>
          </a:prstGeom>
          <a:noFill/>
          <a:ln>
            <a:solidFill>
              <a:schemeClr val="tx1"/>
            </a:solidFill>
          </a:ln>
        </p:spPr>
        <p:txBody>
          <a:bodyPr wrap="none" rtlCol="0">
            <a:spAutoFit/>
          </a:bodyPr>
          <a:lstStyle/>
          <a:p>
            <a:r>
              <a:rPr lang="en-US" dirty="0"/>
              <a:t>Itch</a:t>
            </a:r>
          </a:p>
        </p:txBody>
      </p:sp>
    </p:spTree>
    <p:extLst>
      <p:ext uri="{BB962C8B-B14F-4D97-AF65-F5344CB8AC3E}">
        <p14:creationId xmlns:p14="http://schemas.microsoft.com/office/powerpoint/2010/main" val="2396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E63B-5737-AA3D-DB9E-EFFB5692A893}"/>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Study 2</a:t>
            </a:r>
            <a:endParaRPr lang="en-US" dirty="0"/>
          </a:p>
        </p:txBody>
      </p:sp>
      <p:pic>
        <p:nvPicPr>
          <p:cNvPr id="5" name="Content Placeholder 4" descr="A graph with numbers and lines&#10;&#10;Description automatically generated">
            <a:extLst>
              <a:ext uri="{FF2B5EF4-FFF2-40B4-BE49-F238E27FC236}">
                <a16:creationId xmlns:a16="http://schemas.microsoft.com/office/drawing/2014/main" id="{F0836EA8-016A-28C8-1722-0FB6D18BCD17}"/>
              </a:ext>
            </a:extLst>
          </p:cNvPr>
          <p:cNvPicPr>
            <a:picLocks noGrp="1" noChangeAspect="1"/>
          </p:cNvPicPr>
          <p:nvPr>
            <p:ph idx="1"/>
          </p:nvPr>
        </p:nvPicPr>
        <p:blipFill>
          <a:blip r:embed="rId3"/>
          <a:stretch>
            <a:fillRect/>
          </a:stretch>
        </p:blipFill>
        <p:spPr>
          <a:xfrm>
            <a:off x="5188113" y="551902"/>
            <a:ext cx="2823959" cy="2478024"/>
          </a:xfrm>
          <a:prstGeom prst="rect">
            <a:avLst/>
          </a:prstGeom>
        </p:spPr>
      </p:pic>
      <p:pic>
        <p:nvPicPr>
          <p:cNvPr id="9" name="Picture 8" descr="A graph with lines and dots&#10;&#10;Description automatically generated">
            <a:extLst>
              <a:ext uri="{FF2B5EF4-FFF2-40B4-BE49-F238E27FC236}">
                <a16:creationId xmlns:a16="http://schemas.microsoft.com/office/drawing/2014/main" id="{4A47D691-C7E3-66D4-87A6-9708F32BCCED}"/>
              </a:ext>
            </a:extLst>
          </p:cNvPr>
          <p:cNvPicPr>
            <a:picLocks noChangeAspect="1"/>
          </p:cNvPicPr>
          <p:nvPr/>
        </p:nvPicPr>
        <p:blipFill>
          <a:blip r:embed="rId4"/>
          <a:stretch>
            <a:fillRect/>
          </a:stretch>
        </p:blipFill>
        <p:spPr>
          <a:xfrm>
            <a:off x="4923693" y="3029927"/>
            <a:ext cx="3352800" cy="2908300"/>
          </a:xfrm>
          <a:prstGeom prst="rect">
            <a:avLst/>
          </a:prstGeom>
        </p:spPr>
      </p:pic>
      <p:pic>
        <p:nvPicPr>
          <p:cNvPr id="13" name="Picture 12" descr="A graph with lines and dots&#10;&#10;Description automatically generated">
            <a:extLst>
              <a:ext uri="{FF2B5EF4-FFF2-40B4-BE49-F238E27FC236}">
                <a16:creationId xmlns:a16="http://schemas.microsoft.com/office/drawing/2014/main" id="{89966512-ADC4-DB6D-0F38-EA28CD691580}"/>
              </a:ext>
            </a:extLst>
          </p:cNvPr>
          <p:cNvPicPr>
            <a:picLocks noChangeAspect="1"/>
          </p:cNvPicPr>
          <p:nvPr/>
        </p:nvPicPr>
        <p:blipFill>
          <a:blip r:embed="rId5"/>
          <a:stretch>
            <a:fillRect/>
          </a:stretch>
        </p:blipFill>
        <p:spPr>
          <a:xfrm>
            <a:off x="8694391" y="36573"/>
            <a:ext cx="2599964" cy="3182195"/>
          </a:xfrm>
          <a:prstGeom prst="rect">
            <a:avLst/>
          </a:prstGeom>
        </p:spPr>
      </p:pic>
      <p:pic>
        <p:nvPicPr>
          <p:cNvPr id="15" name="Picture 14" descr="A graph of a number of patients&#10;&#10;Description automatically generated with medium confidence">
            <a:extLst>
              <a:ext uri="{FF2B5EF4-FFF2-40B4-BE49-F238E27FC236}">
                <a16:creationId xmlns:a16="http://schemas.microsoft.com/office/drawing/2014/main" id="{0FF5A665-D9ED-691F-B18E-E65AE74E95C9}"/>
              </a:ext>
            </a:extLst>
          </p:cNvPr>
          <p:cNvPicPr>
            <a:picLocks noChangeAspect="1"/>
          </p:cNvPicPr>
          <p:nvPr/>
        </p:nvPicPr>
        <p:blipFill>
          <a:blip r:embed="rId6"/>
          <a:stretch>
            <a:fillRect/>
          </a:stretch>
        </p:blipFill>
        <p:spPr>
          <a:xfrm>
            <a:off x="8453315" y="3274831"/>
            <a:ext cx="3152531" cy="3116433"/>
          </a:xfrm>
          <a:prstGeom prst="rect">
            <a:avLst/>
          </a:prstGeom>
        </p:spPr>
      </p:pic>
      <p:pic>
        <p:nvPicPr>
          <p:cNvPr id="17" name="Picture 16" descr="A screenshot of a test&#10;&#10;Description automatically generated">
            <a:extLst>
              <a:ext uri="{FF2B5EF4-FFF2-40B4-BE49-F238E27FC236}">
                <a16:creationId xmlns:a16="http://schemas.microsoft.com/office/drawing/2014/main" id="{4FA98638-8AE9-F935-F69E-8C79CD389D06}"/>
              </a:ext>
            </a:extLst>
          </p:cNvPr>
          <p:cNvPicPr>
            <a:picLocks noChangeAspect="1"/>
          </p:cNvPicPr>
          <p:nvPr/>
        </p:nvPicPr>
        <p:blipFill>
          <a:blip r:embed="rId7"/>
          <a:stretch>
            <a:fillRect/>
          </a:stretch>
        </p:blipFill>
        <p:spPr>
          <a:xfrm>
            <a:off x="6338210" y="2376296"/>
            <a:ext cx="4214363" cy="1797068"/>
          </a:xfrm>
          <a:prstGeom prst="rect">
            <a:avLst/>
          </a:prstGeom>
          <a:ln>
            <a:solidFill>
              <a:schemeClr val="tx1"/>
            </a:solidFill>
          </a:ln>
        </p:spPr>
      </p:pic>
      <p:sp>
        <p:nvSpPr>
          <p:cNvPr id="3" name="TextBox 2">
            <a:extLst>
              <a:ext uri="{FF2B5EF4-FFF2-40B4-BE49-F238E27FC236}">
                <a16:creationId xmlns:a16="http://schemas.microsoft.com/office/drawing/2014/main" id="{6AFD5FAA-D01B-BECB-DDC8-5A719D3E65CB}"/>
              </a:ext>
            </a:extLst>
          </p:cNvPr>
          <p:cNvSpPr txBox="1"/>
          <p:nvPr/>
        </p:nvSpPr>
        <p:spPr>
          <a:xfrm>
            <a:off x="6902058" y="332509"/>
            <a:ext cx="1077987" cy="369332"/>
          </a:xfrm>
          <a:prstGeom prst="rect">
            <a:avLst/>
          </a:prstGeom>
          <a:noFill/>
          <a:ln>
            <a:solidFill>
              <a:schemeClr val="tx1"/>
            </a:solidFill>
          </a:ln>
        </p:spPr>
        <p:txBody>
          <a:bodyPr wrap="none" rtlCol="0">
            <a:spAutoFit/>
          </a:bodyPr>
          <a:lstStyle/>
          <a:p>
            <a:r>
              <a:rPr lang="en-US" dirty="0"/>
              <a:t>Erythema</a:t>
            </a:r>
          </a:p>
        </p:txBody>
      </p:sp>
      <p:sp>
        <p:nvSpPr>
          <p:cNvPr id="4" name="TextBox 3">
            <a:extLst>
              <a:ext uri="{FF2B5EF4-FFF2-40B4-BE49-F238E27FC236}">
                <a16:creationId xmlns:a16="http://schemas.microsoft.com/office/drawing/2014/main" id="{9C398C0C-9178-DE96-DE8B-5CD81F78ABE3}"/>
              </a:ext>
            </a:extLst>
          </p:cNvPr>
          <p:cNvSpPr txBox="1"/>
          <p:nvPr/>
        </p:nvSpPr>
        <p:spPr>
          <a:xfrm>
            <a:off x="10183091" y="242101"/>
            <a:ext cx="1521570" cy="369332"/>
          </a:xfrm>
          <a:prstGeom prst="rect">
            <a:avLst/>
          </a:prstGeom>
          <a:noFill/>
          <a:ln>
            <a:solidFill>
              <a:schemeClr val="tx1"/>
            </a:solidFill>
          </a:ln>
        </p:spPr>
        <p:txBody>
          <a:bodyPr wrap="none" rtlCol="0">
            <a:spAutoFit/>
          </a:bodyPr>
          <a:lstStyle/>
          <a:p>
            <a:r>
              <a:rPr lang="en-US" dirty="0" err="1"/>
              <a:t>Lichenification</a:t>
            </a:r>
            <a:endParaRPr lang="en-US" dirty="0"/>
          </a:p>
        </p:txBody>
      </p:sp>
      <p:sp>
        <p:nvSpPr>
          <p:cNvPr id="6" name="TextBox 5">
            <a:extLst>
              <a:ext uri="{FF2B5EF4-FFF2-40B4-BE49-F238E27FC236}">
                <a16:creationId xmlns:a16="http://schemas.microsoft.com/office/drawing/2014/main" id="{83DE91D7-7BE6-E4E5-B5EF-D7AE07A60AD6}"/>
              </a:ext>
            </a:extLst>
          </p:cNvPr>
          <p:cNvSpPr txBox="1"/>
          <p:nvPr/>
        </p:nvSpPr>
        <p:spPr>
          <a:xfrm>
            <a:off x="6338210" y="6222526"/>
            <a:ext cx="1627369" cy="369332"/>
          </a:xfrm>
          <a:prstGeom prst="rect">
            <a:avLst/>
          </a:prstGeom>
          <a:noFill/>
          <a:ln>
            <a:solidFill>
              <a:schemeClr val="tx1"/>
            </a:solidFill>
          </a:ln>
        </p:spPr>
        <p:txBody>
          <a:bodyPr wrap="none" rtlCol="0">
            <a:spAutoFit/>
          </a:bodyPr>
          <a:lstStyle/>
          <a:p>
            <a:r>
              <a:rPr lang="en-US" dirty="0"/>
              <a:t>Surface damage</a:t>
            </a:r>
          </a:p>
        </p:txBody>
      </p:sp>
      <p:sp>
        <p:nvSpPr>
          <p:cNvPr id="7" name="TextBox 6">
            <a:extLst>
              <a:ext uri="{FF2B5EF4-FFF2-40B4-BE49-F238E27FC236}">
                <a16:creationId xmlns:a16="http://schemas.microsoft.com/office/drawing/2014/main" id="{E764AE73-B1DC-E0CA-7FD2-FD817F306176}"/>
              </a:ext>
            </a:extLst>
          </p:cNvPr>
          <p:cNvSpPr txBox="1"/>
          <p:nvPr/>
        </p:nvSpPr>
        <p:spPr>
          <a:xfrm>
            <a:off x="10676014" y="6268408"/>
            <a:ext cx="535724" cy="369332"/>
          </a:xfrm>
          <a:prstGeom prst="rect">
            <a:avLst/>
          </a:prstGeom>
          <a:noFill/>
          <a:ln>
            <a:solidFill>
              <a:schemeClr val="tx1"/>
            </a:solidFill>
          </a:ln>
        </p:spPr>
        <p:txBody>
          <a:bodyPr wrap="none" rtlCol="0">
            <a:spAutoFit/>
          </a:bodyPr>
          <a:lstStyle/>
          <a:p>
            <a:r>
              <a:rPr lang="en-US" dirty="0"/>
              <a:t>Itch</a:t>
            </a:r>
          </a:p>
        </p:txBody>
      </p:sp>
    </p:spTree>
    <p:extLst>
      <p:ext uri="{BB962C8B-B14F-4D97-AF65-F5344CB8AC3E}">
        <p14:creationId xmlns:p14="http://schemas.microsoft.com/office/powerpoint/2010/main" val="288138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BC0B-B005-76BA-4733-636668D168C4}"/>
              </a:ext>
            </a:extLst>
          </p:cNvPr>
          <p:cNvSpPr>
            <a:spLocks noGrp="1"/>
          </p:cNvSpPr>
          <p:nvPr>
            <p:ph type="title"/>
          </p:nvPr>
        </p:nvSpPr>
        <p:spPr>
          <a:xfrm>
            <a:off x="1178170" y="484046"/>
            <a:ext cx="9835660" cy="1188720"/>
          </a:xfrm>
        </p:spPr>
        <p:txBody>
          <a:bodyPr/>
          <a:lstStyle/>
          <a:p>
            <a:r>
              <a:rPr lang="en-US" dirty="0"/>
              <a:t>Other Concerns about treating ad with </a:t>
            </a:r>
            <a:r>
              <a:rPr lang="en-US" dirty="0" err="1"/>
              <a:t>ait</a:t>
            </a:r>
            <a:endParaRPr lang="en-US" dirty="0"/>
          </a:p>
        </p:txBody>
      </p:sp>
      <p:sp>
        <p:nvSpPr>
          <p:cNvPr id="3" name="Content Placeholder 2">
            <a:extLst>
              <a:ext uri="{FF2B5EF4-FFF2-40B4-BE49-F238E27FC236}">
                <a16:creationId xmlns:a16="http://schemas.microsoft.com/office/drawing/2014/main" id="{FD4C5787-E34C-D13E-0043-A10BC3BD5896}"/>
              </a:ext>
            </a:extLst>
          </p:cNvPr>
          <p:cNvSpPr>
            <a:spLocks noGrp="1"/>
          </p:cNvSpPr>
          <p:nvPr>
            <p:ph idx="1"/>
          </p:nvPr>
        </p:nvSpPr>
        <p:spPr>
          <a:xfrm>
            <a:off x="2231136" y="2018685"/>
            <a:ext cx="7729728" cy="3101983"/>
          </a:xfrm>
        </p:spPr>
        <p:txBody>
          <a:bodyPr>
            <a:normAutofit lnSpcReduction="10000"/>
          </a:bodyPr>
          <a:lstStyle/>
          <a:p>
            <a:r>
              <a:rPr lang="en-US" sz="2400" dirty="0"/>
              <a:t>There are differences in allergen immunotherapy </a:t>
            </a:r>
            <a:r>
              <a:rPr lang="en-US" sz="2400" b="1" dirty="0"/>
              <a:t>formulation</a:t>
            </a:r>
            <a:r>
              <a:rPr lang="en-US" sz="2400" dirty="0"/>
              <a:t> by practice, and different </a:t>
            </a:r>
            <a:r>
              <a:rPr lang="en-US" sz="2400" b="1" dirty="0"/>
              <a:t>schedules</a:t>
            </a:r>
            <a:r>
              <a:rPr lang="en-US" sz="2400" dirty="0"/>
              <a:t> of delivering immunotherapy (i.e. weekly vs monthly SCIT, cluster and rush SCIT) that may lead to a wide range of treatment outcomes</a:t>
            </a:r>
          </a:p>
          <a:p>
            <a:r>
              <a:rPr lang="en-US" sz="2400" dirty="0"/>
              <a:t>We don’t know much about patient preferences</a:t>
            </a:r>
          </a:p>
          <a:p>
            <a:r>
              <a:rPr lang="en-US" sz="2400" dirty="0"/>
              <a:t>Could the improvement in AD be due to increased office visits with AIT?</a:t>
            </a:r>
          </a:p>
          <a:p>
            <a:endParaRPr lang="en-US" sz="2400" dirty="0"/>
          </a:p>
          <a:p>
            <a:endParaRPr lang="en-US" sz="2400" dirty="0"/>
          </a:p>
        </p:txBody>
      </p:sp>
    </p:spTree>
    <p:extLst>
      <p:ext uri="{BB962C8B-B14F-4D97-AF65-F5344CB8AC3E}">
        <p14:creationId xmlns:p14="http://schemas.microsoft.com/office/powerpoint/2010/main" val="3554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D018-F48C-24C1-A515-63FF3F08335B}"/>
              </a:ext>
            </a:extLst>
          </p:cNvPr>
          <p:cNvSpPr>
            <a:spLocks noGrp="1"/>
          </p:cNvSpPr>
          <p:nvPr>
            <p:ph type="title"/>
          </p:nvPr>
        </p:nvSpPr>
        <p:spPr>
          <a:xfrm>
            <a:off x="2231136" y="351771"/>
            <a:ext cx="7729728" cy="1188720"/>
          </a:xfrm>
        </p:spPr>
        <p:txBody>
          <a:bodyPr/>
          <a:lstStyle/>
          <a:p>
            <a:r>
              <a:rPr lang="en-US" dirty="0"/>
              <a:t>Expert Opinion</a:t>
            </a:r>
          </a:p>
        </p:txBody>
      </p:sp>
      <p:pic>
        <p:nvPicPr>
          <p:cNvPr id="7" name="Picture 6">
            <a:extLst>
              <a:ext uri="{FF2B5EF4-FFF2-40B4-BE49-F238E27FC236}">
                <a16:creationId xmlns:a16="http://schemas.microsoft.com/office/drawing/2014/main" id="{CB7FFB5A-2BC2-4AED-57B1-D26FFE5855B9}"/>
              </a:ext>
            </a:extLst>
          </p:cNvPr>
          <p:cNvPicPr>
            <a:picLocks noChangeAspect="1"/>
          </p:cNvPicPr>
          <p:nvPr/>
        </p:nvPicPr>
        <p:blipFill>
          <a:blip r:embed="rId3"/>
          <a:stretch>
            <a:fillRect/>
          </a:stretch>
        </p:blipFill>
        <p:spPr>
          <a:xfrm>
            <a:off x="529400" y="1625011"/>
            <a:ext cx="5861538" cy="1399578"/>
          </a:xfrm>
          <a:prstGeom prst="rect">
            <a:avLst/>
          </a:prstGeom>
        </p:spPr>
      </p:pic>
      <p:pic>
        <p:nvPicPr>
          <p:cNvPr id="13" name="Picture 12">
            <a:extLst>
              <a:ext uri="{FF2B5EF4-FFF2-40B4-BE49-F238E27FC236}">
                <a16:creationId xmlns:a16="http://schemas.microsoft.com/office/drawing/2014/main" id="{C391C800-F975-EB81-1F76-063082D92866}"/>
              </a:ext>
            </a:extLst>
          </p:cNvPr>
          <p:cNvPicPr>
            <a:picLocks noChangeAspect="1"/>
          </p:cNvPicPr>
          <p:nvPr/>
        </p:nvPicPr>
        <p:blipFill>
          <a:blip r:embed="rId4"/>
          <a:stretch>
            <a:fillRect/>
          </a:stretch>
        </p:blipFill>
        <p:spPr>
          <a:xfrm>
            <a:off x="2885476" y="4734656"/>
            <a:ext cx="7400468" cy="1771573"/>
          </a:xfrm>
          <a:prstGeom prst="rect">
            <a:avLst/>
          </a:prstGeom>
        </p:spPr>
      </p:pic>
      <p:pic>
        <p:nvPicPr>
          <p:cNvPr id="15" name="Picture 14">
            <a:extLst>
              <a:ext uri="{FF2B5EF4-FFF2-40B4-BE49-F238E27FC236}">
                <a16:creationId xmlns:a16="http://schemas.microsoft.com/office/drawing/2014/main" id="{2767B144-BBA0-59BF-3FC8-AF29D7968975}"/>
              </a:ext>
            </a:extLst>
          </p:cNvPr>
          <p:cNvPicPr>
            <a:picLocks noChangeAspect="1"/>
          </p:cNvPicPr>
          <p:nvPr/>
        </p:nvPicPr>
        <p:blipFill>
          <a:blip r:embed="rId5"/>
          <a:stretch>
            <a:fillRect/>
          </a:stretch>
        </p:blipFill>
        <p:spPr>
          <a:xfrm>
            <a:off x="2885476" y="2137352"/>
            <a:ext cx="7557384" cy="2226412"/>
          </a:xfrm>
          <a:prstGeom prst="rect">
            <a:avLst/>
          </a:prstGeom>
        </p:spPr>
      </p:pic>
    </p:spTree>
    <p:extLst>
      <p:ext uri="{BB962C8B-B14F-4D97-AF65-F5344CB8AC3E}">
        <p14:creationId xmlns:p14="http://schemas.microsoft.com/office/powerpoint/2010/main" val="34778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1CF6-EF7C-C3C2-2A74-DA97EF52DAD3}"/>
              </a:ext>
            </a:extLst>
          </p:cNvPr>
          <p:cNvSpPr>
            <a:spLocks noGrp="1"/>
          </p:cNvSpPr>
          <p:nvPr>
            <p:ph type="title"/>
          </p:nvPr>
        </p:nvSpPr>
        <p:spPr>
          <a:xfrm>
            <a:off x="2231136" y="467418"/>
            <a:ext cx="7729728" cy="1188720"/>
          </a:xfrm>
          <a:solidFill>
            <a:srgbClr val="FFFFFF"/>
          </a:solidFill>
        </p:spPr>
        <p:txBody>
          <a:bodyPr>
            <a:normAutofit/>
          </a:bodyPr>
          <a:lstStyle/>
          <a:p>
            <a:r>
              <a:rPr lang="en-US" dirty="0"/>
              <a:t>Outline</a:t>
            </a:r>
          </a:p>
        </p:txBody>
      </p:sp>
      <p:sp>
        <p:nvSpPr>
          <p:cNvPr id="3" name="Content Placeholder 2">
            <a:extLst>
              <a:ext uri="{FF2B5EF4-FFF2-40B4-BE49-F238E27FC236}">
                <a16:creationId xmlns:a16="http://schemas.microsoft.com/office/drawing/2014/main" id="{3E3D7EC6-02B1-172A-4DBB-6357759F10C8}"/>
              </a:ext>
            </a:extLst>
          </p:cNvPr>
          <p:cNvSpPr>
            <a:spLocks noGrp="1"/>
          </p:cNvSpPr>
          <p:nvPr>
            <p:ph idx="1"/>
          </p:nvPr>
        </p:nvSpPr>
        <p:spPr>
          <a:xfrm>
            <a:off x="1676400" y="2168769"/>
            <a:ext cx="9120553" cy="3938954"/>
          </a:xfrm>
        </p:spPr>
        <p:txBody>
          <a:bodyPr>
            <a:normAutofit/>
          </a:bodyPr>
          <a:lstStyle/>
          <a:p>
            <a:r>
              <a:rPr lang="en-US" dirty="0">
                <a:solidFill>
                  <a:srgbClr val="404040"/>
                </a:solidFill>
              </a:rPr>
              <a:t>Brief overview of the </a:t>
            </a:r>
            <a:r>
              <a:rPr lang="en-US" b="1" dirty="0">
                <a:solidFill>
                  <a:srgbClr val="404040"/>
                </a:solidFill>
              </a:rPr>
              <a:t>prevalence, burden, and risk factors</a:t>
            </a:r>
            <a:r>
              <a:rPr lang="en-US" dirty="0">
                <a:solidFill>
                  <a:srgbClr val="404040"/>
                </a:solidFill>
              </a:rPr>
              <a:t> for atopic dermatitis (AD) </a:t>
            </a:r>
          </a:p>
          <a:p>
            <a:r>
              <a:rPr lang="en-US" dirty="0">
                <a:solidFill>
                  <a:srgbClr val="404040"/>
                </a:solidFill>
              </a:rPr>
              <a:t>Role of </a:t>
            </a:r>
            <a:r>
              <a:rPr lang="en-US" b="1" dirty="0">
                <a:solidFill>
                  <a:srgbClr val="404040"/>
                </a:solidFill>
              </a:rPr>
              <a:t>aeroallergen sensitization </a:t>
            </a:r>
            <a:r>
              <a:rPr lang="en-US" dirty="0">
                <a:solidFill>
                  <a:srgbClr val="404040"/>
                </a:solidFill>
              </a:rPr>
              <a:t>in AD</a:t>
            </a:r>
          </a:p>
          <a:p>
            <a:r>
              <a:rPr lang="en-US" b="1" dirty="0">
                <a:solidFill>
                  <a:srgbClr val="404040"/>
                </a:solidFill>
              </a:rPr>
              <a:t>Evidence</a:t>
            </a:r>
            <a:r>
              <a:rPr lang="en-US" dirty="0">
                <a:solidFill>
                  <a:srgbClr val="404040"/>
                </a:solidFill>
              </a:rPr>
              <a:t> for the use of allergen immunotherapy (AIT) in AD, including data from the U.S. </a:t>
            </a:r>
          </a:p>
          <a:p>
            <a:r>
              <a:rPr lang="en-US" b="1" dirty="0">
                <a:solidFill>
                  <a:srgbClr val="404040"/>
                </a:solidFill>
              </a:rPr>
              <a:t>Alternative treatment </a:t>
            </a:r>
            <a:r>
              <a:rPr lang="en-US" dirty="0">
                <a:solidFill>
                  <a:srgbClr val="404040"/>
                </a:solidFill>
              </a:rPr>
              <a:t>with biologic medications</a:t>
            </a:r>
          </a:p>
          <a:p>
            <a:r>
              <a:rPr lang="en-US" dirty="0">
                <a:solidFill>
                  <a:srgbClr val="404040"/>
                </a:solidFill>
              </a:rPr>
              <a:t>Power of </a:t>
            </a:r>
            <a:r>
              <a:rPr lang="en-US" b="1" dirty="0">
                <a:solidFill>
                  <a:srgbClr val="404040"/>
                </a:solidFill>
              </a:rPr>
              <a:t>placebo</a:t>
            </a:r>
            <a:r>
              <a:rPr lang="en-US" dirty="0">
                <a:solidFill>
                  <a:srgbClr val="404040"/>
                </a:solidFill>
              </a:rPr>
              <a:t> in studies of AIT </a:t>
            </a:r>
          </a:p>
          <a:p>
            <a:r>
              <a:rPr lang="en-US" dirty="0">
                <a:solidFill>
                  <a:srgbClr val="404040"/>
                </a:solidFill>
              </a:rPr>
              <a:t>Review of the </a:t>
            </a:r>
            <a:r>
              <a:rPr lang="en-US" sz="1800" dirty="0"/>
              <a:t>the </a:t>
            </a:r>
            <a:r>
              <a:rPr lang="en-US" sz="1800" i="1" dirty="0"/>
              <a:t>AAAAI/ACAAI Joint Task Force 2023 Practice Parameter on Atopic Dermatitis Update </a:t>
            </a:r>
            <a:r>
              <a:rPr lang="en-US" sz="1800" dirty="0"/>
              <a:t>and </a:t>
            </a:r>
            <a:r>
              <a:rPr lang="en-US" b="0" i="1" dirty="0">
                <a:solidFill>
                  <a:srgbClr val="2E2E2E"/>
                </a:solidFill>
                <a:effectLst/>
                <a:latin typeface="Elsevier Sans"/>
              </a:rPr>
              <a:t>Guidelines of Care for the Management of Atopic </a:t>
            </a:r>
            <a:r>
              <a:rPr lang="en-US" i="1" dirty="0">
                <a:solidFill>
                  <a:srgbClr val="2E2E2E"/>
                </a:solidFill>
                <a:latin typeface="Elsevier Sans"/>
              </a:rPr>
              <a:t>D</a:t>
            </a:r>
            <a:r>
              <a:rPr lang="en-US" b="0" i="1" dirty="0">
                <a:solidFill>
                  <a:srgbClr val="2E2E2E"/>
                </a:solidFill>
                <a:effectLst/>
                <a:latin typeface="Elsevier Sans"/>
              </a:rPr>
              <a:t>ermatitis</a:t>
            </a:r>
            <a:r>
              <a:rPr lang="en-US" b="0" i="0" dirty="0">
                <a:solidFill>
                  <a:srgbClr val="2E2E2E"/>
                </a:solidFill>
                <a:effectLst/>
                <a:latin typeface="Elsevier Sans"/>
              </a:rPr>
              <a:t> </a:t>
            </a:r>
            <a:r>
              <a:rPr lang="en-US" dirty="0">
                <a:solidFill>
                  <a:srgbClr val="2E2E2E"/>
                </a:solidFill>
                <a:latin typeface="Elsevier Sans"/>
              </a:rPr>
              <a:t>from the American Academy of Dermatology </a:t>
            </a:r>
            <a:endParaRPr lang="en-US" b="0" dirty="0">
              <a:solidFill>
                <a:srgbClr val="2E2E2E"/>
              </a:solidFill>
              <a:effectLst/>
              <a:latin typeface="Elsevier Sans"/>
            </a:endParaRPr>
          </a:p>
          <a:p>
            <a:endParaRPr lang="en-US" dirty="0">
              <a:solidFill>
                <a:srgbClr val="404040"/>
              </a:solidFill>
            </a:endParaRPr>
          </a:p>
          <a:p>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353732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D018-F48C-24C1-A515-63FF3F08335B}"/>
              </a:ext>
            </a:extLst>
          </p:cNvPr>
          <p:cNvSpPr>
            <a:spLocks noGrp="1"/>
          </p:cNvSpPr>
          <p:nvPr>
            <p:ph type="title"/>
          </p:nvPr>
        </p:nvSpPr>
        <p:spPr>
          <a:xfrm>
            <a:off x="2231136" y="249585"/>
            <a:ext cx="7729728" cy="1188720"/>
          </a:xfrm>
        </p:spPr>
        <p:txBody>
          <a:bodyPr/>
          <a:lstStyle/>
          <a:p>
            <a:r>
              <a:rPr lang="en-US" dirty="0"/>
              <a:t>Expert Opinion</a:t>
            </a:r>
          </a:p>
        </p:txBody>
      </p:sp>
      <p:pic>
        <p:nvPicPr>
          <p:cNvPr id="9" name="Picture 8">
            <a:extLst>
              <a:ext uri="{FF2B5EF4-FFF2-40B4-BE49-F238E27FC236}">
                <a16:creationId xmlns:a16="http://schemas.microsoft.com/office/drawing/2014/main" id="{E6D52E56-78C6-5E11-96F5-7205C0EE0AE3}"/>
              </a:ext>
            </a:extLst>
          </p:cNvPr>
          <p:cNvPicPr>
            <a:picLocks noChangeAspect="1"/>
          </p:cNvPicPr>
          <p:nvPr/>
        </p:nvPicPr>
        <p:blipFill>
          <a:blip r:embed="rId3"/>
          <a:stretch>
            <a:fillRect/>
          </a:stretch>
        </p:blipFill>
        <p:spPr>
          <a:xfrm>
            <a:off x="205154" y="1830217"/>
            <a:ext cx="7772400" cy="1598783"/>
          </a:xfrm>
          <a:prstGeom prst="rect">
            <a:avLst/>
          </a:prstGeom>
        </p:spPr>
      </p:pic>
      <p:pic>
        <p:nvPicPr>
          <p:cNvPr id="4" name="Picture 3">
            <a:extLst>
              <a:ext uri="{FF2B5EF4-FFF2-40B4-BE49-F238E27FC236}">
                <a16:creationId xmlns:a16="http://schemas.microsoft.com/office/drawing/2014/main" id="{2D2EFD6D-02F0-4BCA-F0C4-EF577D7EEB3F}"/>
              </a:ext>
            </a:extLst>
          </p:cNvPr>
          <p:cNvPicPr>
            <a:picLocks noChangeAspect="1"/>
          </p:cNvPicPr>
          <p:nvPr/>
        </p:nvPicPr>
        <p:blipFill>
          <a:blip r:embed="rId4"/>
          <a:stretch>
            <a:fillRect/>
          </a:stretch>
        </p:blipFill>
        <p:spPr>
          <a:xfrm>
            <a:off x="808404" y="4031927"/>
            <a:ext cx="7772400" cy="714833"/>
          </a:xfrm>
          <a:prstGeom prst="rect">
            <a:avLst/>
          </a:prstGeom>
        </p:spPr>
      </p:pic>
      <p:sp>
        <p:nvSpPr>
          <p:cNvPr id="5" name="TextBox 4">
            <a:extLst>
              <a:ext uri="{FF2B5EF4-FFF2-40B4-BE49-F238E27FC236}">
                <a16:creationId xmlns:a16="http://schemas.microsoft.com/office/drawing/2014/main" id="{F67D3BD4-9356-360E-D9C5-E66CB6572193}"/>
              </a:ext>
            </a:extLst>
          </p:cNvPr>
          <p:cNvSpPr txBox="1"/>
          <p:nvPr/>
        </p:nvSpPr>
        <p:spPr>
          <a:xfrm>
            <a:off x="777145" y="3708761"/>
            <a:ext cx="6628418" cy="646331"/>
          </a:xfrm>
          <a:prstGeom prst="rect">
            <a:avLst/>
          </a:prstGeom>
          <a:noFill/>
        </p:spPr>
        <p:txBody>
          <a:bodyPr wrap="none" rtlCol="0">
            <a:spAutoFit/>
          </a:bodyPr>
          <a:lstStyle/>
          <a:p>
            <a:r>
              <a:rPr lang="en-US" b="1" i="0" dirty="0">
                <a:solidFill>
                  <a:srgbClr val="2E2E2E"/>
                </a:solidFill>
                <a:effectLst/>
                <a:latin typeface="Elsevier Sans"/>
              </a:rPr>
              <a:t>Table II </a:t>
            </a:r>
            <a:r>
              <a:rPr lang="en-US" b="0" i="0" dirty="0">
                <a:solidFill>
                  <a:srgbClr val="2E2E2E"/>
                </a:solidFill>
                <a:effectLst/>
                <a:latin typeface="Elsevier Sans"/>
              </a:rPr>
              <a:t>Recommendation for prevention of flares of atopic dermatitis</a:t>
            </a:r>
          </a:p>
          <a:p>
            <a:endParaRPr lang="en-US" dirty="0"/>
          </a:p>
        </p:txBody>
      </p:sp>
      <p:pic>
        <p:nvPicPr>
          <p:cNvPr id="8" name="Picture 7">
            <a:extLst>
              <a:ext uri="{FF2B5EF4-FFF2-40B4-BE49-F238E27FC236}">
                <a16:creationId xmlns:a16="http://schemas.microsoft.com/office/drawing/2014/main" id="{5C6FD7A7-400A-37CE-AEBB-E35CB55193CC}"/>
              </a:ext>
            </a:extLst>
          </p:cNvPr>
          <p:cNvPicPr>
            <a:picLocks noChangeAspect="1"/>
          </p:cNvPicPr>
          <p:nvPr/>
        </p:nvPicPr>
        <p:blipFill>
          <a:blip r:embed="rId5"/>
          <a:stretch>
            <a:fillRect/>
          </a:stretch>
        </p:blipFill>
        <p:spPr>
          <a:xfrm>
            <a:off x="394912" y="5360568"/>
            <a:ext cx="11402176" cy="615577"/>
          </a:xfrm>
          <a:prstGeom prst="rect">
            <a:avLst/>
          </a:prstGeom>
        </p:spPr>
      </p:pic>
      <p:sp>
        <p:nvSpPr>
          <p:cNvPr id="11" name="TextBox 10">
            <a:extLst>
              <a:ext uri="{FF2B5EF4-FFF2-40B4-BE49-F238E27FC236}">
                <a16:creationId xmlns:a16="http://schemas.microsoft.com/office/drawing/2014/main" id="{9AE18176-48CE-C2C1-307F-A72CD779B17A}"/>
              </a:ext>
            </a:extLst>
          </p:cNvPr>
          <p:cNvSpPr txBox="1"/>
          <p:nvPr/>
        </p:nvSpPr>
        <p:spPr>
          <a:xfrm>
            <a:off x="394912" y="4991236"/>
            <a:ext cx="11402176" cy="369332"/>
          </a:xfrm>
          <a:prstGeom prst="rect">
            <a:avLst/>
          </a:prstGeom>
          <a:noFill/>
        </p:spPr>
        <p:txBody>
          <a:bodyPr wrap="square">
            <a:spAutoFit/>
          </a:bodyPr>
          <a:lstStyle/>
          <a:p>
            <a:pPr algn="l"/>
            <a:r>
              <a:rPr lang="en-US" b="1" i="0" dirty="0">
                <a:solidFill>
                  <a:srgbClr val="2E2E2E"/>
                </a:solidFill>
                <a:effectLst/>
                <a:latin typeface="Elsevier Sans"/>
              </a:rPr>
              <a:t>Table VI </a:t>
            </a:r>
            <a:r>
              <a:rPr lang="en-US" b="0" i="0" dirty="0">
                <a:solidFill>
                  <a:srgbClr val="2E2E2E"/>
                </a:solidFill>
                <a:effectLst/>
                <a:latin typeface="Elsevier Sans"/>
              </a:rPr>
              <a:t>Recommendations for other adjunctive and complementary interventions for the treatment of atopic dermatitis</a:t>
            </a:r>
          </a:p>
        </p:txBody>
      </p:sp>
      <p:sp>
        <p:nvSpPr>
          <p:cNvPr id="12" name="TextBox 11">
            <a:extLst>
              <a:ext uri="{FF2B5EF4-FFF2-40B4-BE49-F238E27FC236}">
                <a16:creationId xmlns:a16="http://schemas.microsoft.com/office/drawing/2014/main" id="{89DFD914-FC85-975B-5F45-E1A6D988884A}"/>
              </a:ext>
            </a:extLst>
          </p:cNvPr>
          <p:cNvSpPr txBox="1"/>
          <p:nvPr/>
        </p:nvSpPr>
        <p:spPr>
          <a:xfrm>
            <a:off x="8159262" y="2235146"/>
            <a:ext cx="3938954" cy="1384995"/>
          </a:xfrm>
          <a:prstGeom prst="rect">
            <a:avLst/>
          </a:prstGeom>
          <a:solidFill>
            <a:srgbClr val="FE0057">
              <a:alpha val="65098"/>
            </a:srgb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t>Strength of recommendation: </a:t>
            </a:r>
          </a:p>
          <a:p>
            <a:r>
              <a:rPr lang="en-US" sz="1400" dirty="0"/>
              <a:t>B. Recommendation based on inconsistent or limited-quality patient-oriented evidence</a:t>
            </a:r>
          </a:p>
          <a:p>
            <a:endParaRPr lang="en-US" sz="1400" dirty="0"/>
          </a:p>
          <a:p>
            <a:r>
              <a:rPr lang="en-US" sz="1400" b="1" dirty="0"/>
              <a:t>Level of evidence: </a:t>
            </a:r>
          </a:p>
          <a:p>
            <a:r>
              <a:rPr lang="en-US" sz="1400" dirty="0"/>
              <a:t>II. Limited-quality patient-oriented evidence</a:t>
            </a:r>
          </a:p>
        </p:txBody>
      </p:sp>
      <p:cxnSp>
        <p:nvCxnSpPr>
          <p:cNvPr id="15" name="Straight Arrow Connector 14">
            <a:extLst>
              <a:ext uri="{FF2B5EF4-FFF2-40B4-BE49-F238E27FC236}">
                <a16:creationId xmlns:a16="http://schemas.microsoft.com/office/drawing/2014/main" id="{8225C43E-D4EC-2421-703E-F6FFC56EB653}"/>
              </a:ext>
            </a:extLst>
          </p:cNvPr>
          <p:cNvCxnSpPr/>
          <p:nvPr/>
        </p:nvCxnSpPr>
        <p:spPr>
          <a:xfrm flipH="1">
            <a:off x="8295540" y="3620141"/>
            <a:ext cx="633046" cy="664320"/>
          </a:xfrm>
          <a:prstGeom prst="straightConnector1">
            <a:avLst/>
          </a:prstGeom>
          <a:ln>
            <a:solidFill>
              <a:srgbClr val="FE0057"/>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406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F8C7-E3D6-F4EF-147A-3FB4D3E3D2A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EAA10FB-6BA6-AF8C-7944-DB6023952307}"/>
              </a:ext>
            </a:extLst>
          </p:cNvPr>
          <p:cNvSpPr>
            <a:spLocks noGrp="1"/>
          </p:cNvSpPr>
          <p:nvPr>
            <p:ph idx="1"/>
          </p:nvPr>
        </p:nvSpPr>
        <p:spPr>
          <a:xfrm>
            <a:off x="1607127" y="2479965"/>
            <a:ext cx="9060873" cy="4087090"/>
          </a:xfrm>
        </p:spPr>
        <p:txBody>
          <a:bodyPr>
            <a:normAutofit/>
          </a:bodyPr>
          <a:lstStyle/>
          <a:p>
            <a:r>
              <a:rPr lang="en-US" dirty="0"/>
              <a:t>There is some but limited evidence for the use of AIT for the indication of AD, predominantly for patients with HDM sensitization </a:t>
            </a:r>
          </a:p>
          <a:p>
            <a:r>
              <a:rPr lang="en-US" dirty="0"/>
              <a:t>Exercise caution with extrapolating studies done abroad due to differences in sensitization profiles and practices such as the predominant use of SLIT drops in available RCT studies</a:t>
            </a:r>
          </a:p>
          <a:p>
            <a:r>
              <a:rPr lang="en-US" dirty="0"/>
              <a:t>Studies have limited reporting of patient experiences around burden of treatment and acceptability of the time to efficacy and adverse events</a:t>
            </a:r>
          </a:p>
          <a:p>
            <a:r>
              <a:rPr lang="en-US" dirty="0"/>
              <a:t>Comparative efficacy to current standard of treatment (i.e. biologics) for moderate-severe AD, mostly anecdotally, but there are no head-to-head studies</a:t>
            </a:r>
          </a:p>
          <a:p>
            <a:r>
              <a:rPr lang="en-US" dirty="0"/>
              <a:t>Most importantly as providers, we should provide patients with the informed decision that maximizes their benefit to risk ratio when presenting treatments for AD </a:t>
            </a:r>
          </a:p>
        </p:txBody>
      </p:sp>
    </p:spTree>
    <p:extLst>
      <p:ext uri="{BB962C8B-B14F-4D97-AF65-F5344CB8AC3E}">
        <p14:creationId xmlns:p14="http://schemas.microsoft.com/office/powerpoint/2010/main" val="12964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79FD-8E26-1599-54F9-87C9619963EE}"/>
              </a:ext>
            </a:extLst>
          </p:cNvPr>
          <p:cNvSpPr>
            <a:spLocks noGrp="1"/>
          </p:cNvSpPr>
          <p:nvPr>
            <p:ph type="title"/>
          </p:nvPr>
        </p:nvSpPr>
        <p:spPr>
          <a:xfrm>
            <a:off x="5498590" y="988741"/>
            <a:ext cx="5888754" cy="4880518"/>
          </a:xfrm>
          <a:noFill/>
          <a:ln>
            <a:noFill/>
          </a:ln>
        </p:spPr>
        <p:txBody>
          <a:bodyPr vert="horz" wrap="square" lIns="274320" tIns="182880" rIns="274320" bIns="182880" rtlCol="0" anchor="ctr" anchorCtr="1">
            <a:normAutofit/>
          </a:bodyPr>
          <a:lstStyle/>
          <a:p>
            <a:pPr algn="l"/>
            <a:r>
              <a:rPr lang="en-US" sz="4800" kern="1200" cap="all" spc="200" baseline="0">
                <a:solidFill>
                  <a:schemeClr val="tx1"/>
                </a:solidFill>
                <a:latin typeface="+mj-lt"/>
                <a:ea typeface="+mj-ea"/>
                <a:cs typeface="+mj-cs"/>
              </a:rPr>
              <a:t>Thank you!</a:t>
            </a:r>
          </a:p>
        </p:txBody>
      </p:sp>
      <p:sp>
        <p:nvSpPr>
          <p:cNvPr id="7" name="Rectangle 6">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53212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2D5D-D91C-3037-F4E3-AFA3B76FB8E3}"/>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dirty="0">
                <a:solidFill>
                  <a:srgbClr val="262626"/>
                </a:solidFill>
                <a:latin typeface="+mj-lt"/>
                <a:ea typeface="+mj-ea"/>
                <a:cs typeface="+mj-cs"/>
              </a:rPr>
              <a:t>Rebuttal </a:t>
            </a:r>
          </a:p>
        </p:txBody>
      </p:sp>
    </p:spTree>
    <p:extLst>
      <p:ext uri="{BB962C8B-B14F-4D97-AF65-F5344CB8AC3E}">
        <p14:creationId xmlns:p14="http://schemas.microsoft.com/office/powerpoint/2010/main" val="383209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490C-F80E-394A-FE90-4CE43F968336}"/>
              </a:ext>
            </a:extLst>
          </p:cNvPr>
          <p:cNvSpPr>
            <a:spLocks noGrp="1"/>
          </p:cNvSpPr>
          <p:nvPr>
            <p:ph type="title"/>
          </p:nvPr>
        </p:nvSpPr>
        <p:spPr>
          <a:ln>
            <a:solidFill>
              <a:srgbClr val="404040"/>
            </a:solidFill>
          </a:ln>
        </p:spPr>
        <p:txBody>
          <a:bodyPr vert="horz" lIns="182880" tIns="182880" rIns="182880" bIns="182880" rtlCol="0" anchor="ctr">
            <a:normAutofit/>
          </a:bodyPr>
          <a:lstStyle/>
          <a:p>
            <a:r>
              <a:rPr lang="en-US" dirty="0"/>
              <a:t>Reduces severity of atopic dermatitis</a:t>
            </a:r>
          </a:p>
        </p:txBody>
      </p:sp>
      <p:pic>
        <p:nvPicPr>
          <p:cNvPr id="6" name="Content Placeholder 5" descr="A screenshot of a report&#10;&#10;Description automatically generated">
            <a:extLst>
              <a:ext uri="{FF2B5EF4-FFF2-40B4-BE49-F238E27FC236}">
                <a16:creationId xmlns:a16="http://schemas.microsoft.com/office/drawing/2014/main" id="{B336720E-336A-5EEE-73C5-FBE800B9AF6D}"/>
              </a:ext>
            </a:extLst>
          </p:cNvPr>
          <p:cNvPicPr>
            <a:picLocks noGrp="1" noChangeAspect="1"/>
          </p:cNvPicPr>
          <p:nvPr>
            <p:ph idx="1"/>
          </p:nvPr>
        </p:nvPicPr>
        <p:blipFill>
          <a:blip r:embed="rId3"/>
          <a:srcRect b="35105"/>
          <a:stretch/>
        </p:blipFill>
        <p:spPr>
          <a:xfrm>
            <a:off x="1920388" y="2622041"/>
            <a:ext cx="8351223" cy="2221993"/>
          </a:xfrm>
          <a:prstGeom prst="rect">
            <a:avLst/>
          </a:prstGeom>
          <a:noFill/>
        </p:spPr>
      </p:pic>
      <p:sp>
        <p:nvSpPr>
          <p:cNvPr id="7" name="Rectangle 6">
            <a:extLst>
              <a:ext uri="{FF2B5EF4-FFF2-40B4-BE49-F238E27FC236}">
                <a16:creationId xmlns:a16="http://schemas.microsoft.com/office/drawing/2014/main" id="{4595D0C5-3A5C-19CC-FDA6-95F4329246D6}"/>
              </a:ext>
            </a:extLst>
          </p:cNvPr>
          <p:cNvSpPr/>
          <p:nvPr/>
        </p:nvSpPr>
        <p:spPr>
          <a:xfrm>
            <a:off x="7186245" y="3115055"/>
            <a:ext cx="949570" cy="1574176"/>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DB4C632A-787D-3778-8553-74023E3CCE92}"/>
              </a:ext>
            </a:extLst>
          </p:cNvPr>
          <p:cNvSpPr txBox="1"/>
          <p:nvPr/>
        </p:nvSpPr>
        <p:spPr>
          <a:xfrm>
            <a:off x="9113171" y="6321642"/>
            <a:ext cx="2850011" cy="369332"/>
          </a:xfrm>
          <a:prstGeom prst="rect">
            <a:avLst/>
          </a:prstGeom>
          <a:noFill/>
        </p:spPr>
        <p:txBody>
          <a:bodyPr wrap="none" rtlCol="0">
            <a:spAutoFit/>
          </a:bodyPr>
          <a:lstStyle/>
          <a:p>
            <a:r>
              <a:rPr lang="en-US" dirty="0" err="1"/>
              <a:t>Yepes</a:t>
            </a:r>
            <a:r>
              <a:rPr lang="en-US" dirty="0"/>
              <a:t>-Nunez et al. </a:t>
            </a:r>
            <a:r>
              <a:rPr lang="en-US" i="1" dirty="0"/>
              <a:t>JACI</a:t>
            </a:r>
            <a:r>
              <a:rPr lang="en-US" dirty="0"/>
              <a:t> 2023</a:t>
            </a:r>
          </a:p>
        </p:txBody>
      </p:sp>
      <p:sp>
        <p:nvSpPr>
          <p:cNvPr id="9" name="TextBox 8">
            <a:extLst>
              <a:ext uri="{FF2B5EF4-FFF2-40B4-BE49-F238E27FC236}">
                <a16:creationId xmlns:a16="http://schemas.microsoft.com/office/drawing/2014/main" id="{86B5E14B-BE0C-02A6-BC5C-86E802A48D66}"/>
              </a:ext>
            </a:extLst>
          </p:cNvPr>
          <p:cNvSpPr txBox="1"/>
          <p:nvPr/>
        </p:nvSpPr>
        <p:spPr>
          <a:xfrm>
            <a:off x="6940062" y="5006197"/>
            <a:ext cx="4079629" cy="923330"/>
          </a:xfrm>
          <a:prstGeom prst="rect">
            <a:avLst/>
          </a:prstGeom>
          <a:noFill/>
        </p:spPr>
        <p:txBody>
          <a:bodyPr wrap="square" rtlCol="0">
            <a:spAutoFit/>
          </a:bodyPr>
          <a:lstStyle/>
          <a:p>
            <a:r>
              <a:rPr lang="en-US" dirty="0">
                <a:solidFill>
                  <a:srgbClr val="FF0000"/>
                </a:solidFill>
              </a:rPr>
              <a:t>Modest difference with a range of 8-20%.</a:t>
            </a:r>
          </a:p>
          <a:p>
            <a:r>
              <a:rPr lang="en-US" dirty="0">
                <a:solidFill>
                  <a:srgbClr val="FF0000"/>
                </a:solidFill>
              </a:rPr>
              <a:t>Risk of bias present due to patients not always being blinded. </a:t>
            </a:r>
          </a:p>
        </p:txBody>
      </p:sp>
      <p:sp>
        <p:nvSpPr>
          <p:cNvPr id="13" name="AutoShape 6" descr="Fig. 2">
            <a:extLst>
              <a:ext uri="{FF2B5EF4-FFF2-40B4-BE49-F238E27FC236}">
                <a16:creationId xmlns:a16="http://schemas.microsoft.com/office/drawing/2014/main" id="{5E689724-51BD-BC07-6BCC-657DA30CD023}"/>
              </a:ext>
            </a:extLst>
          </p:cNvPr>
          <p:cNvSpPr>
            <a:spLocks noChangeAspect="1" noChangeArrowheads="1"/>
          </p:cNvSpPr>
          <p:nvPr/>
        </p:nvSpPr>
        <p:spPr bwMode="auto">
          <a:xfrm>
            <a:off x="908050" y="1206500"/>
            <a:ext cx="10375900" cy="444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049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8DB6-FF2B-24D4-25F1-DF120E3A9B35}"/>
              </a:ext>
            </a:extLst>
          </p:cNvPr>
          <p:cNvSpPr>
            <a:spLocks noGrp="1"/>
          </p:cNvSpPr>
          <p:nvPr>
            <p:ph type="title"/>
          </p:nvPr>
        </p:nvSpPr>
        <p:spPr/>
        <p:txBody>
          <a:bodyPr/>
          <a:lstStyle/>
          <a:p>
            <a:r>
              <a:rPr lang="en-US" dirty="0"/>
              <a:t>Reduces severity of atopic dermatitis</a:t>
            </a:r>
          </a:p>
        </p:txBody>
      </p:sp>
      <p:sp>
        <p:nvSpPr>
          <p:cNvPr id="3" name="Content Placeholder 2">
            <a:extLst>
              <a:ext uri="{FF2B5EF4-FFF2-40B4-BE49-F238E27FC236}">
                <a16:creationId xmlns:a16="http://schemas.microsoft.com/office/drawing/2014/main" id="{9A04149E-5F4B-0EF4-2EB1-5897B9CF27F3}"/>
              </a:ext>
            </a:extLst>
          </p:cNvPr>
          <p:cNvSpPr>
            <a:spLocks noGrp="1"/>
          </p:cNvSpPr>
          <p:nvPr>
            <p:ph idx="1"/>
          </p:nvPr>
        </p:nvSpPr>
        <p:spPr/>
        <p:txBody>
          <a:bodyPr/>
          <a:lstStyle/>
          <a:p>
            <a:r>
              <a:rPr lang="en-US" dirty="0"/>
              <a:t>Inconsistent data</a:t>
            </a:r>
          </a:p>
          <a:p>
            <a:pPr lvl="1"/>
            <a:r>
              <a:rPr lang="en-US" dirty="0"/>
              <a:t>Bae et al (1) performed a systematic review and meta-analysis in 2013:</a:t>
            </a:r>
          </a:p>
          <a:p>
            <a:pPr lvl="2"/>
            <a:r>
              <a:rPr lang="en-US" dirty="0"/>
              <a:t>Subgroup analysis that showed that SCIT improved AD, but SLIT did not</a:t>
            </a:r>
          </a:p>
          <a:p>
            <a:pPr lvl="2"/>
            <a:r>
              <a:rPr lang="en-US" dirty="0"/>
              <a:t>AIT did not improve AD in children</a:t>
            </a:r>
          </a:p>
          <a:p>
            <a:pPr lvl="1"/>
            <a:r>
              <a:rPr lang="en-US" dirty="0"/>
              <a:t>Tam et al (2) performed a Cochrane systematic review and meta-analysis in 2016:</a:t>
            </a:r>
          </a:p>
          <a:p>
            <a:pPr lvl="2"/>
            <a:r>
              <a:rPr lang="en-US" dirty="0"/>
              <a:t>While AIT improved SCORAD, it did not improve SCORAD part C (patient/parent-reported itch and sleep disturbance)</a:t>
            </a:r>
          </a:p>
        </p:txBody>
      </p:sp>
      <p:sp>
        <p:nvSpPr>
          <p:cNvPr id="6" name="TextBox 5">
            <a:extLst>
              <a:ext uri="{FF2B5EF4-FFF2-40B4-BE49-F238E27FC236}">
                <a16:creationId xmlns:a16="http://schemas.microsoft.com/office/drawing/2014/main" id="{7700A982-1CBA-CEAF-4E2A-3E221B3C58BD}"/>
              </a:ext>
            </a:extLst>
          </p:cNvPr>
          <p:cNvSpPr txBox="1"/>
          <p:nvPr/>
        </p:nvSpPr>
        <p:spPr>
          <a:xfrm>
            <a:off x="9234395" y="6396335"/>
            <a:ext cx="2957605" cy="461665"/>
          </a:xfrm>
          <a:prstGeom prst="rect">
            <a:avLst/>
          </a:prstGeom>
          <a:noFill/>
        </p:spPr>
        <p:txBody>
          <a:bodyPr wrap="none" rtlCol="0">
            <a:spAutoFit/>
          </a:bodyPr>
          <a:lstStyle/>
          <a:p>
            <a:pPr algn="r"/>
            <a:r>
              <a:rPr lang="en-US" sz="1200" dirty="0"/>
              <a:t>1. Bae et al. </a:t>
            </a:r>
            <a:r>
              <a:rPr lang="en-US" sz="1200" b="0" i="1" dirty="0">
                <a:solidFill>
                  <a:srgbClr val="282828"/>
                </a:solidFill>
                <a:effectLst/>
              </a:rPr>
              <a:t>J Allergy Clin Immunol</a:t>
            </a:r>
            <a:r>
              <a:rPr lang="en-US" sz="1200" dirty="0"/>
              <a:t> 2013. </a:t>
            </a:r>
          </a:p>
          <a:p>
            <a:pPr algn="r"/>
            <a:r>
              <a:rPr lang="en-US" sz="1200" dirty="0"/>
              <a:t>2. Tam et al. </a:t>
            </a:r>
            <a:r>
              <a:rPr lang="en-US" sz="1200" b="0" i="1" dirty="0">
                <a:effectLst/>
              </a:rPr>
              <a:t>Cochrane Database Syst Rev. </a:t>
            </a:r>
            <a:r>
              <a:rPr lang="en-US" sz="1200" b="0" i="0" dirty="0">
                <a:effectLst/>
              </a:rPr>
              <a:t>2016</a:t>
            </a:r>
            <a:endParaRPr lang="en-US" sz="1200" dirty="0"/>
          </a:p>
        </p:txBody>
      </p:sp>
    </p:spTree>
    <p:extLst>
      <p:ext uri="{BB962C8B-B14F-4D97-AF65-F5344CB8AC3E}">
        <p14:creationId xmlns:p14="http://schemas.microsoft.com/office/powerpoint/2010/main" val="4198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8DB6-FF2B-24D4-25F1-DF120E3A9B35}"/>
              </a:ext>
            </a:extLst>
          </p:cNvPr>
          <p:cNvSpPr>
            <a:spLocks noGrp="1"/>
          </p:cNvSpPr>
          <p:nvPr>
            <p:ph type="title"/>
          </p:nvPr>
        </p:nvSpPr>
        <p:spPr/>
        <p:txBody>
          <a:bodyPr/>
          <a:lstStyle/>
          <a:p>
            <a:r>
              <a:rPr lang="en-US" dirty="0"/>
              <a:t>Reduces severity of atopic dermatitis</a:t>
            </a:r>
          </a:p>
        </p:txBody>
      </p:sp>
      <p:sp>
        <p:nvSpPr>
          <p:cNvPr id="3" name="Content Placeholder 2">
            <a:extLst>
              <a:ext uri="{FF2B5EF4-FFF2-40B4-BE49-F238E27FC236}">
                <a16:creationId xmlns:a16="http://schemas.microsoft.com/office/drawing/2014/main" id="{9A04149E-5F4B-0EF4-2EB1-5897B9CF27F3}"/>
              </a:ext>
            </a:extLst>
          </p:cNvPr>
          <p:cNvSpPr>
            <a:spLocks noGrp="1"/>
          </p:cNvSpPr>
          <p:nvPr>
            <p:ph idx="1"/>
          </p:nvPr>
        </p:nvSpPr>
        <p:spPr>
          <a:xfrm>
            <a:off x="2231136" y="2356690"/>
            <a:ext cx="7729728" cy="3680694"/>
          </a:xfrm>
        </p:spPr>
        <p:txBody>
          <a:bodyPr>
            <a:normAutofit fontScale="92500"/>
          </a:bodyPr>
          <a:lstStyle/>
          <a:p>
            <a:r>
              <a:rPr lang="en-US" dirty="0"/>
              <a:t>Newest data (1)</a:t>
            </a:r>
          </a:p>
          <a:p>
            <a:pPr lvl="1"/>
            <a:r>
              <a:rPr lang="en-US" dirty="0"/>
              <a:t>Yu et al., 2021 (2) performed an RCT on 96 HDM sensitized patients </a:t>
            </a:r>
          </a:p>
          <a:p>
            <a:pPr lvl="2"/>
            <a:r>
              <a:rPr lang="en-US" dirty="0"/>
              <a:t>Included children and adults (ages 4-60)</a:t>
            </a:r>
          </a:p>
          <a:p>
            <a:pPr lvl="2"/>
            <a:r>
              <a:rPr lang="en-US" dirty="0"/>
              <a:t>AIT improved SCORAD and Visual Analogue Scale (VAS) after 12 months, however, this study was unblinded </a:t>
            </a:r>
          </a:p>
          <a:p>
            <a:pPr lvl="2"/>
            <a:r>
              <a:rPr lang="en-US" dirty="0"/>
              <a:t>High drop out rate (20%)</a:t>
            </a:r>
          </a:p>
          <a:p>
            <a:pPr lvl="1"/>
            <a:r>
              <a:rPr lang="en-US" dirty="0"/>
              <a:t>Langer et al., 2022 (3) performed a double-blind, placebo-controlled study on 91 HDM sensitized patients with SCORAD &gt;=15</a:t>
            </a:r>
          </a:p>
          <a:p>
            <a:pPr lvl="2"/>
            <a:r>
              <a:rPr lang="en-US" dirty="0"/>
              <a:t>Included children and adults (ages 3-62)</a:t>
            </a:r>
          </a:p>
          <a:p>
            <a:pPr lvl="2"/>
            <a:r>
              <a:rPr lang="en-US" dirty="0"/>
              <a:t>No difference in EASI or DLQI scores, VAS for symptoms, and pruritis after 18 months</a:t>
            </a:r>
          </a:p>
          <a:p>
            <a:pPr lvl="2"/>
            <a:r>
              <a:rPr lang="en-US" dirty="0"/>
              <a:t>High drop out rate (27%)</a:t>
            </a:r>
          </a:p>
        </p:txBody>
      </p:sp>
      <p:sp>
        <p:nvSpPr>
          <p:cNvPr id="4" name="TextBox 3">
            <a:extLst>
              <a:ext uri="{FF2B5EF4-FFF2-40B4-BE49-F238E27FC236}">
                <a16:creationId xmlns:a16="http://schemas.microsoft.com/office/drawing/2014/main" id="{04C55F8D-7EA1-1913-1162-3575DB0D0CDA}"/>
              </a:ext>
            </a:extLst>
          </p:cNvPr>
          <p:cNvSpPr txBox="1"/>
          <p:nvPr/>
        </p:nvSpPr>
        <p:spPr>
          <a:xfrm>
            <a:off x="9125648" y="6193769"/>
            <a:ext cx="3066352" cy="646331"/>
          </a:xfrm>
          <a:prstGeom prst="rect">
            <a:avLst/>
          </a:prstGeom>
          <a:noFill/>
        </p:spPr>
        <p:txBody>
          <a:bodyPr wrap="none" rtlCol="0">
            <a:spAutoFit/>
          </a:bodyPr>
          <a:lstStyle/>
          <a:p>
            <a:pPr algn="r"/>
            <a:r>
              <a:rPr lang="en-US" sz="1200" dirty="0"/>
              <a:t>1. Pessina et al. </a:t>
            </a:r>
            <a:r>
              <a:rPr lang="en-US" sz="1200" i="1" dirty="0"/>
              <a:t>Front </a:t>
            </a:r>
            <a:r>
              <a:rPr lang="en-US" sz="1200" i="1" dirty="0" err="1"/>
              <a:t>Pediatr</a:t>
            </a:r>
            <a:r>
              <a:rPr lang="en-US" sz="1200" i="1" dirty="0"/>
              <a:t>. </a:t>
            </a:r>
            <a:r>
              <a:rPr lang="en-US" sz="1200" dirty="0"/>
              <a:t>2022</a:t>
            </a:r>
          </a:p>
          <a:p>
            <a:pPr algn="r"/>
            <a:r>
              <a:rPr lang="en-US" sz="1200" dirty="0"/>
              <a:t>2. Yu et al. </a:t>
            </a:r>
            <a:r>
              <a:rPr lang="en-US" sz="1200" b="0" i="1" dirty="0" err="1">
                <a:solidFill>
                  <a:srgbClr val="282828"/>
                </a:solidFill>
                <a:effectLst/>
              </a:rPr>
              <a:t>Postepy</a:t>
            </a:r>
            <a:r>
              <a:rPr lang="en-US" sz="1200" b="0" i="1" dirty="0">
                <a:solidFill>
                  <a:srgbClr val="282828"/>
                </a:solidFill>
                <a:effectLst/>
              </a:rPr>
              <a:t> </a:t>
            </a:r>
            <a:r>
              <a:rPr lang="en-US" sz="1200" b="0" i="1" dirty="0" err="1">
                <a:solidFill>
                  <a:srgbClr val="282828"/>
                </a:solidFill>
                <a:effectLst/>
              </a:rPr>
              <a:t>DermatolAlergol</a:t>
            </a:r>
            <a:r>
              <a:rPr lang="en-US" sz="1200" b="0" i="0" dirty="0">
                <a:solidFill>
                  <a:srgbClr val="282828"/>
                </a:solidFill>
                <a:effectLst/>
              </a:rPr>
              <a:t>. 2021</a:t>
            </a:r>
          </a:p>
          <a:p>
            <a:pPr algn="r"/>
            <a:r>
              <a:rPr lang="en-US" sz="1200" dirty="0">
                <a:solidFill>
                  <a:srgbClr val="282828"/>
                </a:solidFill>
              </a:rPr>
              <a:t>3. Langer et al. </a:t>
            </a:r>
            <a:r>
              <a:rPr lang="en-US" sz="1200" b="0" i="1" dirty="0">
                <a:solidFill>
                  <a:srgbClr val="282828"/>
                </a:solidFill>
                <a:effectLst/>
              </a:rPr>
              <a:t>J Allergy Clin Immunol </a:t>
            </a:r>
            <a:r>
              <a:rPr lang="en-US" sz="1200" b="0" i="1" dirty="0" err="1">
                <a:solidFill>
                  <a:srgbClr val="282828"/>
                </a:solidFill>
                <a:effectLst/>
              </a:rPr>
              <a:t>Pract</a:t>
            </a:r>
            <a:r>
              <a:rPr lang="en-US" sz="1200" b="0" i="0" dirty="0">
                <a:solidFill>
                  <a:srgbClr val="282828"/>
                </a:solidFill>
                <a:effectLst/>
              </a:rPr>
              <a:t>. 2022</a:t>
            </a:r>
            <a:endParaRPr lang="en-US" sz="1200" dirty="0"/>
          </a:p>
        </p:txBody>
      </p:sp>
    </p:spTree>
    <p:extLst>
      <p:ext uri="{BB962C8B-B14F-4D97-AF65-F5344CB8AC3E}">
        <p14:creationId xmlns:p14="http://schemas.microsoft.com/office/powerpoint/2010/main" val="132033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E0FE-AA52-B4F9-C311-764E2AD94EA2}"/>
              </a:ext>
            </a:extLst>
          </p:cNvPr>
          <p:cNvSpPr>
            <a:spLocks noGrp="1"/>
          </p:cNvSpPr>
          <p:nvPr>
            <p:ph type="title"/>
          </p:nvPr>
        </p:nvSpPr>
        <p:spPr/>
        <p:txBody>
          <a:bodyPr/>
          <a:lstStyle/>
          <a:p>
            <a:r>
              <a:rPr lang="en-US" dirty="0"/>
              <a:t>Prevention of new sensitization</a:t>
            </a:r>
          </a:p>
        </p:txBody>
      </p:sp>
      <p:sp>
        <p:nvSpPr>
          <p:cNvPr id="3" name="Content Placeholder 2">
            <a:extLst>
              <a:ext uri="{FF2B5EF4-FFF2-40B4-BE49-F238E27FC236}">
                <a16:creationId xmlns:a16="http://schemas.microsoft.com/office/drawing/2014/main" id="{6D703B42-A74F-207A-AB5A-BBBA2BC8F462}"/>
              </a:ext>
            </a:extLst>
          </p:cNvPr>
          <p:cNvSpPr>
            <a:spLocks noGrp="1"/>
          </p:cNvSpPr>
          <p:nvPr>
            <p:ph idx="1"/>
          </p:nvPr>
        </p:nvSpPr>
        <p:spPr>
          <a:xfrm>
            <a:off x="679938" y="2638044"/>
            <a:ext cx="5055844" cy="3757842"/>
          </a:xfrm>
        </p:spPr>
        <p:txBody>
          <a:bodyPr>
            <a:normAutofit/>
          </a:bodyPr>
          <a:lstStyle/>
          <a:p>
            <a:r>
              <a:rPr lang="en-US" dirty="0"/>
              <a:t>Kim et al. reported that pediatric patients that underwent HDM SLIT had a reduction in 2 or more new sensitizations after 12 months</a:t>
            </a:r>
          </a:p>
          <a:p>
            <a:r>
              <a:rPr lang="en-US" dirty="0"/>
              <a:t>0/17 who received SLIT developed AR vs 3/17 who did not receive SLIT did develop AR</a:t>
            </a:r>
          </a:p>
          <a:p>
            <a:r>
              <a:rPr lang="en-US" dirty="0"/>
              <a:t>None of the patients developed new asthma</a:t>
            </a:r>
          </a:p>
          <a:p>
            <a:r>
              <a:rPr lang="en-US" dirty="0"/>
              <a:t>Concerns: </a:t>
            </a:r>
          </a:p>
          <a:p>
            <a:pPr lvl="1"/>
            <a:r>
              <a:rPr lang="en-US" dirty="0"/>
              <a:t>Number of patients is limited, and we don’t have long term data</a:t>
            </a:r>
          </a:p>
          <a:p>
            <a:pPr lvl="1"/>
            <a:r>
              <a:rPr lang="en-US" dirty="0"/>
              <a:t>Does the degree of sensitization prevention from SLIT offset the burden and side effects of treatment? </a:t>
            </a:r>
          </a:p>
        </p:txBody>
      </p:sp>
      <p:pic>
        <p:nvPicPr>
          <p:cNvPr id="5" name="Picture 4" descr="A screenshot of a test results&#10;&#10;Description automatically generated">
            <a:extLst>
              <a:ext uri="{FF2B5EF4-FFF2-40B4-BE49-F238E27FC236}">
                <a16:creationId xmlns:a16="http://schemas.microsoft.com/office/drawing/2014/main" id="{11A266E1-0A12-F811-495F-4CFFD1BC5B36}"/>
              </a:ext>
            </a:extLst>
          </p:cNvPr>
          <p:cNvPicPr>
            <a:picLocks noChangeAspect="1"/>
          </p:cNvPicPr>
          <p:nvPr/>
        </p:nvPicPr>
        <p:blipFill>
          <a:blip r:embed="rId3"/>
          <a:stretch>
            <a:fillRect/>
          </a:stretch>
        </p:blipFill>
        <p:spPr>
          <a:xfrm>
            <a:off x="5838082" y="2427028"/>
            <a:ext cx="5380901" cy="3336463"/>
          </a:xfrm>
          <a:prstGeom prst="rect">
            <a:avLst/>
          </a:prstGeom>
        </p:spPr>
      </p:pic>
      <p:sp>
        <p:nvSpPr>
          <p:cNvPr id="6" name="TextBox 5">
            <a:extLst>
              <a:ext uri="{FF2B5EF4-FFF2-40B4-BE49-F238E27FC236}">
                <a16:creationId xmlns:a16="http://schemas.microsoft.com/office/drawing/2014/main" id="{3335685A-5C3E-29A8-59CC-075BA58A21B5}"/>
              </a:ext>
            </a:extLst>
          </p:cNvPr>
          <p:cNvSpPr txBox="1"/>
          <p:nvPr/>
        </p:nvSpPr>
        <p:spPr>
          <a:xfrm>
            <a:off x="10040770" y="6531002"/>
            <a:ext cx="2151230" cy="276999"/>
          </a:xfrm>
          <a:prstGeom prst="rect">
            <a:avLst/>
          </a:prstGeom>
          <a:noFill/>
        </p:spPr>
        <p:txBody>
          <a:bodyPr wrap="none" rtlCol="0">
            <a:spAutoFit/>
          </a:bodyPr>
          <a:lstStyle/>
          <a:p>
            <a:r>
              <a:rPr lang="en-US" sz="1200" dirty="0"/>
              <a:t>Kim et al. </a:t>
            </a:r>
            <a:r>
              <a:rPr lang="en-US" sz="1200" i="1" dirty="0"/>
              <a:t>Acta </a:t>
            </a:r>
            <a:r>
              <a:rPr lang="en-US" sz="1200" i="1" dirty="0" err="1"/>
              <a:t>Paediatrica</a:t>
            </a:r>
            <a:r>
              <a:rPr lang="en-US" sz="1200" i="1" dirty="0"/>
              <a:t> </a:t>
            </a:r>
            <a:r>
              <a:rPr lang="en-US" sz="1200" dirty="0"/>
              <a:t>2022</a:t>
            </a:r>
          </a:p>
        </p:txBody>
      </p:sp>
    </p:spTree>
    <p:extLst>
      <p:ext uri="{BB962C8B-B14F-4D97-AF65-F5344CB8AC3E}">
        <p14:creationId xmlns:p14="http://schemas.microsoft.com/office/powerpoint/2010/main" val="6851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5A1F-F197-3B8D-1AB7-BC08F3E7AA8F}"/>
              </a:ext>
            </a:extLst>
          </p:cNvPr>
          <p:cNvSpPr>
            <a:spLocks noGrp="1"/>
          </p:cNvSpPr>
          <p:nvPr>
            <p:ph type="title"/>
          </p:nvPr>
        </p:nvSpPr>
        <p:spPr/>
        <p:txBody>
          <a:bodyPr/>
          <a:lstStyle/>
          <a:p>
            <a:r>
              <a:rPr lang="en-US" dirty="0"/>
              <a:t>Other concerns about sensitization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57BF53-0C9C-FC57-714C-308B0C4CE038}"/>
                  </a:ext>
                </a:extLst>
              </p:cNvPr>
              <p:cNvSpPr>
                <a:spLocks noGrp="1"/>
              </p:cNvSpPr>
              <p:nvPr>
                <p:ph idx="1"/>
              </p:nvPr>
            </p:nvSpPr>
            <p:spPr>
              <a:xfrm>
                <a:off x="2231136" y="2638044"/>
                <a:ext cx="8229046" cy="3101983"/>
              </a:xfrm>
            </p:spPr>
            <p:txBody>
              <a:bodyPr/>
              <a:lstStyle/>
              <a:p>
                <a:r>
                  <a:rPr lang="en-US" sz="2400" dirty="0"/>
                  <a:t>Sensitization </a:t>
                </a:r>
                <a14:m>
                  <m:oMath xmlns:m="http://schemas.openxmlformats.org/officeDocument/2006/math">
                    <m:r>
                      <a:rPr lang="en-US" sz="2400" i="1" dirty="0">
                        <a:latin typeface="Cambria Math" panose="02040503050406030204" pitchFamily="18" charset="0"/>
                        <a:ea typeface="Cambria Math" panose="02040503050406030204" pitchFamily="18" charset="0"/>
                      </a:rPr>
                      <m:t>≠</m:t>
                    </m:r>
                  </m:oMath>
                </a14:m>
                <a:r>
                  <a:rPr lang="en-US" sz="2400" dirty="0"/>
                  <a:t> clinical reactivity and </a:t>
                </a:r>
                <a14:m>
                  <m:oMath xmlns:m="http://schemas.openxmlformats.org/officeDocument/2006/math">
                    <m:r>
                      <a:rPr lang="en-US" sz="2400" i="1" dirty="0">
                        <a:latin typeface="Cambria Math" panose="02040503050406030204" pitchFamily="18" charset="0"/>
                        <a:ea typeface="Cambria Math" panose="02040503050406030204" pitchFamily="18" charset="0"/>
                      </a:rPr>
                      <m:t>≠</m:t>
                    </m:r>
                  </m:oMath>
                </a14:m>
                <a:r>
                  <a:rPr lang="en-US" sz="2400" dirty="0"/>
                  <a:t> primary trigger for AD</a:t>
                </a:r>
              </a:p>
              <a:p>
                <a:r>
                  <a:rPr lang="en-US" sz="2400" dirty="0"/>
                  <a:t>Moderate-severe eczema – testing can lead to false positives</a:t>
                </a:r>
              </a:p>
              <a:p>
                <a:endParaRPr lang="en-US" dirty="0"/>
              </a:p>
            </p:txBody>
          </p:sp>
        </mc:Choice>
        <mc:Fallback xmlns="">
          <p:sp>
            <p:nvSpPr>
              <p:cNvPr id="3" name="Content Placeholder 2">
                <a:extLst>
                  <a:ext uri="{FF2B5EF4-FFF2-40B4-BE49-F238E27FC236}">
                    <a16:creationId xmlns:a16="http://schemas.microsoft.com/office/drawing/2014/main" id="{7857BF53-0C9C-FC57-714C-308B0C4CE038}"/>
                  </a:ext>
                </a:extLst>
              </p:cNvPr>
              <p:cNvSpPr>
                <a:spLocks noGrp="1" noRot="1" noChangeAspect="1" noMove="1" noResize="1" noEditPoints="1" noAdjustHandles="1" noChangeArrowheads="1" noChangeShapeType="1" noTextEdit="1"/>
              </p:cNvSpPr>
              <p:nvPr>
                <p:ph idx="1"/>
              </p:nvPr>
            </p:nvSpPr>
            <p:spPr>
              <a:xfrm>
                <a:off x="2231136" y="2638044"/>
                <a:ext cx="8229046" cy="3101983"/>
              </a:xfrm>
              <a:blipFill>
                <a:blip r:embed="rId3"/>
                <a:stretch>
                  <a:fillRect l="-1079" t="-1220"/>
                </a:stretch>
              </a:blipFill>
            </p:spPr>
            <p:txBody>
              <a:bodyPr/>
              <a:lstStyle/>
              <a:p>
                <a:r>
                  <a:rPr lang="en-US">
                    <a:noFill/>
                  </a:rPr>
                  <a:t> </a:t>
                </a:r>
              </a:p>
            </p:txBody>
          </p:sp>
        </mc:Fallback>
      </mc:AlternateContent>
    </p:spTree>
    <p:extLst>
      <p:ext uri="{BB962C8B-B14F-4D97-AF65-F5344CB8AC3E}">
        <p14:creationId xmlns:p14="http://schemas.microsoft.com/office/powerpoint/2010/main" val="21100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2239-43B4-3A99-0B6F-AD1D4B8506C1}"/>
              </a:ext>
            </a:extLst>
          </p:cNvPr>
          <p:cNvSpPr>
            <a:spLocks noGrp="1"/>
          </p:cNvSpPr>
          <p:nvPr>
            <p:ph type="title"/>
          </p:nvPr>
        </p:nvSpPr>
        <p:spPr/>
        <p:txBody>
          <a:bodyPr/>
          <a:lstStyle/>
          <a:p>
            <a:r>
              <a:rPr lang="en-US" dirty="0"/>
              <a:t>Safety profile</a:t>
            </a:r>
          </a:p>
        </p:txBody>
      </p:sp>
      <p:sp>
        <p:nvSpPr>
          <p:cNvPr id="3" name="Content Placeholder 2">
            <a:extLst>
              <a:ext uri="{FF2B5EF4-FFF2-40B4-BE49-F238E27FC236}">
                <a16:creationId xmlns:a16="http://schemas.microsoft.com/office/drawing/2014/main" id="{4157194F-06F7-FE83-6125-1B2ED4032F48}"/>
              </a:ext>
            </a:extLst>
          </p:cNvPr>
          <p:cNvSpPr>
            <a:spLocks noGrp="1"/>
          </p:cNvSpPr>
          <p:nvPr>
            <p:ph idx="1"/>
          </p:nvPr>
        </p:nvSpPr>
        <p:spPr/>
        <p:txBody>
          <a:bodyPr/>
          <a:lstStyle/>
          <a:p>
            <a:r>
              <a:rPr lang="en-US" dirty="0"/>
              <a:t>Although SCIT and SLIT can increase the risk for severe adverse events such as systemic reactions, and we have experience with them for indications in allergic rhinitis and allergic asthma, the real question is whether the benefits will outweigh the risks and burden of treatment</a:t>
            </a:r>
          </a:p>
          <a:p>
            <a:r>
              <a:rPr lang="en-US" dirty="0"/>
              <a:t>We have alternatives that have good safety profiles that are likely more efficacious!</a:t>
            </a:r>
          </a:p>
        </p:txBody>
      </p:sp>
    </p:spTree>
    <p:extLst>
      <p:ext uri="{BB962C8B-B14F-4D97-AF65-F5344CB8AC3E}">
        <p14:creationId xmlns:p14="http://schemas.microsoft.com/office/powerpoint/2010/main" val="1269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DBDBE-02F5-74E9-3127-4C4C1D764F62}"/>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dirty="0"/>
              <a:t>Brief review of Atopic dermatitis </a:t>
            </a:r>
          </a:p>
        </p:txBody>
      </p:sp>
      <p:sp>
        <p:nvSpPr>
          <p:cNvPr id="3" name="TextBox 2">
            <a:extLst>
              <a:ext uri="{FF2B5EF4-FFF2-40B4-BE49-F238E27FC236}">
                <a16:creationId xmlns:a16="http://schemas.microsoft.com/office/drawing/2014/main" id="{44141130-6217-33F6-65B4-1709B862A9D9}"/>
              </a:ext>
            </a:extLst>
          </p:cNvPr>
          <p:cNvSpPr txBox="1"/>
          <p:nvPr/>
        </p:nvSpPr>
        <p:spPr>
          <a:xfrm>
            <a:off x="-1179444" y="6532503"/>
            <a:ext cx="6745357" cy="1387983"/>
          </a:xfrm>
          <a:prstGeom prst="rect">
            <a:avLst/>
          </a:prstGeom>
        </p:spPr>
        <p:txBody>
          <a:bodyPr vert="horz" lIns="91440" tIns="45720" rIns="91440" bIns="45720" rtlCol="0">
            <a:normAutofit/>
          </a:bodyPr>
          <a:lstStyle/>
          <a:p>
            <a:pPr algn="ctr" defTabSz="914400">
              <a:spcBef>
                <a:spcPts val="1000"/>
              </a:spcBef>
              <a:buClr>
                <a:schemeClr val="accent2"/>
              </a:buClr>
            </a:pPr>
            <a:r>
              <a:rPr lang="en-US" sz="1200" kern="1200" dirty="0">
                <a:solidFill>
                  <a:srgbClr val="FFFFFF"/>
                </a:solidFill>
                <a:latin typeface="+mn-lt"/>
                <a:ea typeface="+mn-ea"/>
                <a:cs typeface="+mn-cs"/>
              </a:rPr>
              <a:t>https://</a:t>
            </a:r>
            <a:r>
              <a:rPr lang="en-US" sz="1200" kern="1200" dirty="0" err="1">
                <a:solidFill>
                  <a:srgbClr val="FFFFFF"/>
                </a:solidFill>
                <a:latin typeface="+mn-lt"/>
                <a:ea typeface="+mn-ea"/>
                <a:cs typeface="+mn-cs"/>
              </a:rPr>
              <a:t>allergyasthmanetwork.org</a:t>
            </a:r>
            <a:r>
              <a:rPr lang="en-US" sz="1200" kern="1200" dirty="0">
                <a:solidFill>
                  <a:srgbClr val="FFFFFF"/>
                </a:solidFill>
                <a:latin typeface="+mn-lt"/>
                <a:ea typeface="+mn-ea"/>
                <a:cs typeface="+mn-cs"/>
              </a:rPr>
              <a:t>/what-is-eczema/eczema-statistics/</a:t>
            </a:r>
          </a:p>
        </p:txBody>
      </p:sp>
      <p:sp>
        <p:nvSpPr>
          <p:cNvPr id="21" name="Rectangle 2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hart of infographics with text and images&#10;&#10;Description automatically generated with medium confidence">
            <a:extLst>
              <a:ext uri="{FF2B5EF4-FFF2-40B4-BE49-F238E27FC236}">
                <a16:creationId xmlns:a16="http://schemas.microsoft.com/office/drawing/2014/main" id="{F4F4D26C-505C-2DF6-6BAF-A95F86981290}"/>
              </a:ext>
            </a:extLst>
          </p:cNvPr>
          <p:cNvPicPr>
            <a:picLocks noGrp="1" noChangeAspect="1"/>
          </p:cNvPicPr>
          <p:nvPr>
            <p:ph idx="1"/>
          </p:nvPr>
        </p:nvPicPr>
        <p:blipFill>
          <a:blip r:embed="rId3"/>
          <a:stretch>
            <a:fillRect/>
          </a:stretch>
        </p:blipFill>
        <p:spPr>
          <a:xfrm>
            <a:off x="4654296" y="217796"/>
            <a:ext cx="7298188" cy="6422406"/>
          </a:xfrm>
          <a:prstGeom prst="rect">
            <a:avLst/>
          </a:prstGeom>
        </p:spPr>
      </p:pic>
    </p:spTree>
    <p:extLst>
      <p:ext uri="{BB962C8B-B14F-4D97-AF65-F5344CB8AC3E}">
        <p14:creationId xmlns:p14="http://schemas.microsoft.com/office/powerpoint/2010/main" val="60500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FC682-7B73-F0FC-B228-9B8C96A95BB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600"/>
              <a:t>Risk factors for atopic dermatitis</a:t>
            </a:r>
          </a:p>
        </p:txBody>
      </p:sp>
      <p:pic>
        <p:nvPicPr>
          <p:cNvPr id="1026" name="Picture 2" descr="Risk and protective factor for atopic dermatitis. Known extrinsic risk factors (red) and protective factors (blue) for atopic dermatitis are summarized in this figure">
            <a:extLst>
              <a:ext uri="{FF2B5EF4-FFF2-40B4-BE49-F238E27FC236}">
                <a16:creationId xmlns:a16="http://schemas.microsoft.com/office/drawing/2014/main" id="{5A98EB11-B237-8E1A-740F-2F6032F0B5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94376" y="768629"/>
            <a:ext cx="6257544" cy="5006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956980-1C7C-4392-7474-EF87E50565AD}"/>
              </a:ext>
            </a:extLst>
          </p:cNvPr>
          <p:cNvSpPr txBox="1"/>
          <p:nvPr/>
        </p:nvSpPr>
        <p:spPr>
          <a:xfrm>
            <a:off x="0" y="6488668"/>
            <a:ext cx="2702343" cy="369332"/>
          </a:xfrm>
          <a:prstGeom prst="rect">
            <a:avLst/>
          </a:prstGeom>
          <a:noFill/>
        </p:spPr>
        <p:txBody>
          <a:bodyPr wrap="none" rtlCol="0">
            <a:spAutoFit/>
          </a:bodyPr>
          <a:lstStyle/>
          <a:p>
            <a:r>
              <a:rPr lang="en-US" dirty="0" err="1"/>
              <a:t>Hülpüsch</a:t>
            </a:r>
            <a:r>
              <a:rPr lang="en-US" dirty="0"/>
              <a:t> et al. </a:t>
            </a:r>
            <a:r>
              <a:rPr lang="en-US" i="1" dirty="0"/>
              <a:t>Allergy</a:t>
            </a:r>
            <a:r>
              <a:rPr lang="en-US" dirty="0"/>
              <a:t> 2021</a:t>
            </a:r>
          </a:p>
        </p:txBody>
      </p:sp>
    </p:spTree>
    <p:extLst>
      <p:ext uri="{BB962C8B-B14F-4D97-AF65-F5344CB8AC3E}">
        <p14:creationId xmlns:p14="http://schemas.microsoft.com/office/powerpoint/2010/main" val="58031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B68DED5-F64E-CA18-168F-E3C748D55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0"/>
            <a:ext cx="6208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6AAF3D-3D4E-6219-A400-5DA8B7C9E008}"/>
              </a:ext>
            </a:extLst>
          </p:cNvPr>
          <p:cNvSpPr txBox="1"/>
          <p:nvPr/>
        </p:nvSpPr>
        <p:spPr>
          <a:xfrm>
            <a:off x="0" y="6488668"/>
            <a:ext cx="2334101" cy="369332"/>
          </a:xfrm>
          <a:prstGeom prst="rect">
            <a:avLst/>
          </a:prstGeom>
          <a:noFill/>
        </p:spPr>
        <p:txBody>
          <a:bodyPr wrap="none" rtlCol="0">
            <a:spAutoFit/>
          </a:bodyPr>
          <a:lstStyle/>
          <a:p>
            <a:r>
              <a:rPr lang="en-US" dirty="0"/>
              <a:t>Irvine et al. </a:t>
            </a:r>
            <a:r>
              <a:rPr lang="en-US" i="1" dirty="0"/>
              <a:t>NEJM</a:t>
            </a:r>
            <a:r>
              <a:rPr lang="en-US" dirty="0"/>
              <a:t> 2011</a:t>
            </a:r>
          </a:p>
        </p:txBody>
      </p:sp>
    </p:spTree>
    <p:extLst>
      <p:ext uri="{BB962C8B-B14F-4D97-AF65-F5344CB8AC3E}">
        <p14:creationId xmlns:p14="http://schemas.microsoft.com/office/powerpoint/2010/main" val="301546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6D4F-6050-688C-7961-CAF58D2B1C16}"/>
              </a:ext>
            </a:extLst>
          </p:cNvPr>
          <p:cNvSpPr>
            <a:spLocks noGrp="1"/>
          </p:cNvSpPr>
          <p:nvPr>
            <p:ph type="title"/>
          </p:nvPr>
        </p:nvSpPr>
        <p:spPr>
          <a:xfrm>
            <a:off x="576775" y="203573"/>
            <a:ext cx="11099410" cy="1188720"/>
          </a:xfrm>
        </p:spPr>
        <p:txBody>
          <a:bodyPr/>
          <a:lstStyle/>
          <a:p>
            <a:r>
              <a:rPr lang="en-US" dirty="0"/>
              <a:t>Role of allergic sensitization in atopic dermatitis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95CA32-B72D-9F75-4998-77BFA309494E}"/>
                  </a:ext>
                </a:extLst>
              </p:cNvPr>
              <p:cNvSpPr>
                <a:spLocks noGrp="1"/>
              </p:cNvSpPr>
              <p:nvPr>
                <p:ph idx="1"/>
              </p:nvPr>
            </p:nvSpPr>
            <p:spPr>
              <a:xfrm>
                <a:off x="689317" y="1519814"/>
                <a:ext cx="11676184" cy="4642170"/>
              </a:xfrm>
            </p:spPr>
            <p:txBody>
              <a:bodyPr>
                <a:noAutofit/>
              </a:bodyPr>
              <a:lstStyle/>
              <a:p>
                <a:r>
                  <a:rPr lang="en-US" sz="1900" dirty="0"/>
                  <a:t>The diagnosis of AD does not require allergic sensitization</a:t>
                </a:r>
              </a:p>
              <a:p>
                <a:r>
                  <a:rPr lang="en-US" sz="1900" dirty="0"/>
                  <a:t>However,  AD is the first step in the “atopic march” and up to 80% of children with AD also develop asthma or allergic rhinitis</a:t>
                </a:r>
                <a:r>
                  <a:rPr lang="en-US" sz="1900" baseline="30000" dirty="0"/>
                  <a:t> </a:t>
                </a:r>
                <a:r>
                  <a:rPr lang="en-US" sz="1900" dirty="0"/>
                  <a:t>(1)</a:t>
                </a:r>
              </a:p>
              <a:p>
                <a:r>
                  <a:rPr lang="en-US" sz="1900" dirty="0"/>
                  <a:t>There is a clear association between </a:t>
                </a:r>
                <a:r>
                  <a:rPr lang="en-US" sz="1900" b="1" dirty="0"/>
                  <a:t>AD and food allergy.</a:t>
                </a:r>
                <a:r>
                  <a:rPr lang="en-US" sz="1900" dirty="0"/>
                  <a:t> </a:t>
                </a:r>
              </a:p>
              <a:p>
                <a:pPr lvl="1"/>
                <a:r>
                  <a:rPr lang="en-US" sz="1900" dirty="0"/>
                  <a:t>Patients with AD have a higher risk for food allergy than those without AD (2)</a:t>
                </a:r>
              </a:p>
              <a:p>
                <a:pPr lvl="1"/>
                <a:r>
                  <a:rPr lang="en-US" sz="1900" dirty="0"/>
                  <a:t>Food allergens may provoke eczematous reactions</a:t>
                </a:r>
              </a:p>
              <a:p>
                <a:r>
                  <a:rPr lang="en-US" sz="1900" dirty="0"/>
                  <a:t>On the other hand, the data on </a:t>
                </a:r>
                <a:r>
                  <a:rPr lang="en-US" sz="1900" b="1" dirty="0"/>
                  <a:t>AD and environmental allergies</a:t>
                </a:r>
                <a:r>
                  <a:rPr lang="en-US" sz="1900" dirty="0"/>
                  <a:t> is less clear. </a:t>
                </a:r>
              </a:p>
              <a:p>
                <a:pPr lvl="1"/>
                <a:r>
                  <a:rPr lang="en-US" sz="1900" dirty="0"/>
                  <a:t>Amin et al. found that 73% of AD patients were sensitized to environmental allergens, most commonly to house dust mite (HDM) (3). </a:t>
                </a:r>
              </a:p>
              <a:p>
                <a:pPr lvl="1"/>
                <a:r>
                  <a:rPr lang="en-US" sz="1900" dirty="0"/>
                  <a:t>Sensitization </a:t>
                </a:r>
                <a14:m>
                  <m:oMath xmlns:m="http://schemas.openxmlformats.org/officeDocument/2006/math">
                    <m:r>
                      <a:rPr lang="en-US" sz="1900" i="1" dirty="0" smtClean="0">
                        <a:latin typeface="Cambria Math" panose="02040503050406030204" pitchFamily="18" charset="0"/>
                        <a:ea typeface="Cambria Math" panose="02040503050406030204" pitchFamily="18" charset="0"/>
                      </a:rPr>
                      <m:t>≠</m:t>
                    </m:r>
                  </m:oMath>
                </a14:m>
                <a:r>
                  <a:rPr lang="en-US" sz="1900" dirty="0"/>
                  <a:t> clinical reactivity and </a:t>
                </a:r>
                <a14:m>
                  <m:oMath xmlns:m="http://schemas.openxmlformats.org/officeDocument/2006/math">
                    <m:r>
                      <a:rPr lang="en-US" sz="1900" i="1" dirty="0">
                        <a:latin typeface="Cambria Math" panose="02040503050406030204" pitchFamily="18" charset="0"/>
                        <a:ea typeface="Cambria Math" panose="02040503050406030204" pitchFamily="18" charset="0"/>
                      </a:rPr>
                      <m:t>≠</m:t>
                    </m:r>
                  </m:oMath>
                </a14:m>
                <a:r>
                  <a:rPr lang="en-US" sz="1900" dirty="0"/>
                  <a:t> primary trigger for AD</a:t>
                </a:r>
              </a:p>
              <a:p>
                <a:pPr lvl="1"/>
                <a:r>
                  <a:rPr lang="en-US" sz="1900" dirty="0"/>
                  <a:t>For example, HDM avoidance does not improve AD in adults. Maybe some improvement in children with severe AD. But HDM prevention should not be routine recommended, according to the AAD (4)</a:t>
                </a:r>
              </a:p>
              <a:p>
                <a:pPr lvl="1"/>
                <a:endParaRPr lang="en-US" sz="2000" dirty="0"/>
              </a:p>
              <a:p>
                <a:endParaRPr lang="en-US" sz="2200" dirty="0"/>
              </a:p>
            </p:txBody>
          </p:sp>
        </mc:Choice>
        <mc:Fallback xmlns="">
          <p:sp>
            <p:nvSpPr>
              <p:cNvPr id="3" name="Content Placeholder 2">
                <a:extLst>
                  <a:ext uri="{FF2B5EF4-FFF2-40B4-BE49-F238E27FC236}">
                    <a16:creationId xmlns:a16="http://schemas.microsoft.com/office/drawing/2014/main" id="{5295CA32-B72D-9F75-4998-77BFA309494E}"/>
                  </a:ext>
                </a:extLst>
              </p:cNvPr>
              <p:cNvSpPr>
                <a:spLocks noGrp="1" noRot="1" noChangeAspect="1" noMove="1" noResize="1" noEditPoints="1" noAdjustHandles="1" noChangeArrowheads="1" noChangeShapeType="1" noTextEdit="1"/>
              </p:cNvSpPr>
              <p:nvPr>
                <p:ph idx="1"/>
              </p:nvPr>
            </p:nvSpPr>
            <p:spPr>
              <a:xfrm>
                <a:off x="689317" y="1519814"/>
                <a:ext cx="11676184" cy="4642170"/>
              </a:xfrm>
              <a:blipFill>
                <a:blip r:embed="rId3"/>
                <a:stretch>
                  <a:fillRect l="-435" t="-545" b="-109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ED159CC-BA36-0CA0-A2E3-CEAB3096959C}"/>
              </a:ext>
            </a:extLst>
          </p:cNvPr>
          <p:cNvSpPr txBox="1"/>
          <p:nvPr/>
        </p:nvSpPr>
        <p:spPr>
          <a:xfrm>
            <a:off x="9596511" y="6161984"/>
            <a:ext cx="2595489" cy="984885"/>
          </a:xfrm>
          <a:prstGeom prst="rect">
            <a:avLst/>
          </a:prstGeom>
          <a:noFill/>
        </p:spPr>
        <p:txBody>
          <a:bodyPr wrap="square" rtlCol="0">
            <a:spAutoFit/>
          </a:bodyPr>
          <a:lstStyle/>
          <a:p>
            <a:pPr algn="r"/>
            <a:r>
              <a:rPr lang="en-US" sz="1000" dirty="0"/>
              <a:t>1. </a:t>
            </a:r>
            <a:r>
              <a:rPr lang="en-US" sz="1000" dirty="0" err="1"/>
              <a:t>Eichenfield</a:t>
            </a:r>
            <a:r>
              <a:rPr lang="en-US" sz="1000" dirty="0"/>
              <a:t> et al. </a:t>
            </a:r>
            <a:r>
              <a:rPr lang="en-US" sz="1000" i="1" dirty="0"/>
              <a:t>Pediatrics</a:t>
            </a:r>
            <a:r>
              <a:rPr lang="en-US" sz="1000" dirty="0"/>
              <a:t> 2003. </a:t>
            </a:r>
          </a:p>
          <a:p>
            <a:pPr algn="r"/>
            <a:r>
              <a:rPr lang="en-US" sz="1000" dirty="0"/>
              <a:t>2. Chu et al.  </a:t>
            </a:r>
            <a:r>
              <a:rPr lang="en-US" sz="1000" i="1" dirty="0"/>
              <a:t>Ann Allergy Asthma Immunol </a:t>
            </a:r>
            <a:r>
              <a:rPr lang="en-US" sz="1000" dirty="0"/>
              <a:t>2024.</a:t>
            </a:r>
          </a:p>
          <a:p>
            <a:pPr algn="r"/>
            <a:r>
              <a:rPr lang="en-US" sz="1000" dirty="0"/>
              <a:t>3. Amin et al. </a:t>
            </a:r>
            <a:r>
              <a:rPr lang="en-US" sz="1000" i="1" dirty="0"/>
              <a:t>Cytokine</a:t>
            </a:r>
            <a:r>
              <a:rPr lang="en-US" sz="1000" dirty="0"/>
              <a:t> 2023.  </a:t>
            </a:r>
          </a:p>
          <a:p>
            <a:pPr algn="r"/>
            <a:r>
              <a:rPr lang="en-US" sz="1000" dirty="0"/>
              <a:t>4. </a:t>
            </a:r>
            <a:r>
              <a:rPr lang="en-US" sz="1000" dirty="0" err="1"/>
              <a:t>Sidbury</a:t>
            </a:r>
            <a:r>
              <a:rPr lang="en-US" sz="1000" dirty="0"/>
              <a:t> et al. </a:t>
            </a:r>
            <a:r>
              <a:rPr lang="en-US" sz="1000" i="1" dirty="0"/>
              <a:t>J Am </a:t>
            </a:r>
            <a:r>
              <a:rPr lang="en-US" sz="1000" i="1" dirty="0" err="1"/>
              <a:t>Acad</a:t>
            </a:r>
            <a:r>
              <a:rPr lang="en-US" sz="1000" i="1" dirty="0"/>
              <a:t> Dermatol </a:t>
            </a:r>
            <a:r>
              <a:rPr lang="en-US" sz="1000" dirty="0"/>
              <a:t>2014</a:t>
            </a:r>
          </a:p>
          <a:p>
            <a:endParaRPr lang="en-US" dirty="0"/>
          </a:p>
        </p:txBody>
      </p:sp>
    </p:spTree>
    <p:extLst>
      <p:ext uri="{BB962C8B-B14F-4D97-AF65-F5344CB8AC3E}">
        <p14:creationId xmlns:p14="http://schemas.microsoft.com/office/powerpoint/2010/main" val="7223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FAB7-1428-106F-A336-44786C8D5A63}"/>
              </a:ext>
            </a:extLst>
          </p:cNvPr>
          <p:cNvSpPr>
            <a:spLocks noGrp="1"/>
          </p:cNvSpPr>
          <p:nvPr>
            <p:ph type="title"/>
          </p:nvPr>
        </p:nvSpPr>
        <p:spPr>
          <a:xfrm>
            <a:off x="1934307" y="964692"/>
            <a:ext cx="8493369" cy="1188720"/>
          </a:xfrm>
        </p:spPr>
        <p:txBody>
          <a:bodyPr/>
          <a:lstStyle/>
          <a:p>
            <a:r>
              <a:rPr lang="en-US" dirty="0"/>
              <a:t>The evidence: </a:t>
            </a:r>
            <a:br>
              <a:rPr lang="en-US" dirty="0"/>
            </a:br>
            <a:r>
              <a:rPr lang="en-US" dirty="0"/>
              <a:t>Systematic review and meta-analysis</a:t>
            </a:r>
          </a:p>
        </p:txBody>
      </p:sp>
      <p:sp>
        <p:nvSpPr>
          <p:cNvPr id="3" name="Content Placeholder 2">
            <a:extLst>
              <a:ext uri="{FF2B5EF4-FFF2-40B4-BE49-F238E27FC236}">
                <a16:creationId xmlns:a16="http://schemas.microsoft.com/office/drawing/2014/main" id="{310D6EF8-E679-8537-8F58-C9C53FB89B11}"/>
              </a:ext>
            </a:extLst>
          </p:cNvPr>
          <p:cNvSpPr>
            <a:spLocks noGrp="1"/>
          </p:cNvSpPr>
          <p:nvPr>
            <p:ph idx="1"/>
          </p:nvPr>
        </p:nvSpPr>
        <p:spPr>
          <a:xfrm>
            <a:off x="773723" y="2638044"/>
            <a:ext cx="10621107" cy="3868264"/>
          </a:xfrm>
        </p:spPr>
        <p:txBody>
          <a:bodyPr>
            <a:normAutofit fontScale="62500" lnSpcReduction="20000"/>
          </a:bodyPr>
          <a:lstStyle/>
          <a:p>
            <a:r>
              <a:rPr lang="en-US" sz="3800" dirty="0" err="1"/>
              <a:t>Yepes</a:t>
            </a:r>
            <a:r>
              <a:rPr lang="en-US" sz="3800" dirty="0"/>
              <a:t>-Nunez et al (1) conducted a systematic review and meta-analysis to evaluate the benefits and harms of AIT for the indication of AD for the AAAAI/ACAAI Joint Task Force 2023 Practice Parameter on AD Update, which included: </a:t>
            </a:r>
          </a:p>
          <a:p>
            <a:pPr lvl="1"/>
            <a:r>
              <a:rPr lang="en-US" sz="3800" dirty="0"/>
              <a:t>23 RCTs comparing AIT (11 subcutaneous immunotherapy [SCIT], 12 sublingual immunotherapy [SLIT]) to no AIT (placebo or standard care)</a:t>
            </a:r>
          </a:p>
          <a:p>
            <a:pPr lvl="1"/>
            <a:r>
              <a:rPr lang="en-US" sz="3800" dirty="0"/>
              <a:t>1957 adult and pediatric patients</a:t>
            </a:r>
          </a:p>
          <a:p>
            <a:pPr lvl="1"/>
            <a:r>
              <a:rPr lang="en-US" sz="3800" dirty="0"/>
              <a:t>13 countries across Asia, Europe, North America, and South America</a:t>
            </a:r>
          </a:p>
          <a:p>
            <a:r>
              <a:rPr lang="en-US" sz="3800" dirty="0"/>
              <a:t>Used Cochrane methods for data extraction and GRADE approach to determine quality of evidence</a:t>
            </a:r>
          </a:p>
          <a:p>
            <a:r>
              <a:rPr lang="en-US" sz="3800" dirty="0"/>
              <a:t>Intention-to-treat analysis</a:t>
            </a:r>
          </a:p>
          <a:p>
            <a:pPr lvl="2"/>
            <a:endParaRPr lang="en-US" dirty="0"/>
          </a:p>
          <a:p>
            <a:pPr lvl="1"/>
            <a:endParaRPr lang="en-US" dirty="0"/>
          </a:p>
        </p:txBody>
      </p:sp>
      <p:sp>
        <p:nvSpPr>
          <p:cNvPr id="4" name="TextBox 3">
            <a:extLst>
              <a:ext uri="{FF2B5EF4-FFF2-40B4-BE49-F238E27FC236}">
                <a16:creationId xmlns:a16="http://schemas.microsoft.com/office/drawing/2014/main" id="{60A58CF5-3CD0-2D31-0D22-8482DF7B9760}"/>
              </a:ext>
            </a:extLst>
          </p:cNvPr>
          <p:cNvSpPr txBox="1"/>
          <p:nvPr/>
        </p:nvSpPr>
        <p:spPr>
          <a:xfrm>
            <a:off x="9113171" y="6321642"/>
            <a:ext cx="3084691" cy="369332"/>
          </a:xfrm>
          <a:prstGeom prst="rect">
            <a:avLst/>
          </a:prstGeom>
          <a:noFill/>
        </p:spPr>
        <p:txBody>
          <a:bodyPr wrap="none" rtlCol="0">
            <a:spAutoFit/>
          </a:bodyPr>
          <a:lstStyle/>
          <a:p>
            <a:r>
              <a:rPr lang="en-US" dirty="0"/>
              <a:t>1. </a:t>
            </a:r>
            <a:r>
              <a:rPr lang="en-US" dirty="0" err="1"/>
              <a:t>Yepes</a:t>
            </a:r>
            <a:r>
              <a:rPr lang="en-US" dirty="0"/>
              <a:t>-Nunez et al. </a:t>
            </a:r>
            <a:r>
              <a:rPr lang="en-US" i="1" dirty="0"/>
              <a:t>JACI</a:t>
            </a:r>
            <a:r>
              <a:rPr lang="en-US" dirty="0"/>
              <a:t> 2023</a:t>
            </a:r>
          </a:p>
        </p:txBody>
      </p:sp>
    </p:spTree>
    <p:extLst>
      <p:ext uri="{BB962C8B-B14F-4D97-AF65-F5344CB8AC3E}">
        <p14:creationId xmlns:p14="http://schemas.microsoft.com/office/powerpoint/2010/main" val="3293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9F4B9E-56FD-057C-5B5F-B06398489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719" y="0"/>
            <a:ext cx="7607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FEC0CA-58B7-22E2-090B-EB71B701FBC6}"/>
              </a:ext>
            </a:extLst>
          </p:cNvPr>
          <p:cNvSpPr txBox="1"/>
          <p:nvPr/>
        </p:nvSpPr>
        <p:spPr>
          <a:xfrm>
            <a:off x="9390186" y="2479431"/>
            <a:ext cx="2821842" cy="1754326"/>
          </a:xfrm>
          <a:prstGeom prst="rect">
            <a:avLst/>
          </a:prstGeom>
          <a:noFill/>
        </p:spPr>
        <p:txBody>
          <a:bodyPr wrap="square">
            <a:spAutoFit/>
          </a:bodyPr>
          <a:lstStyle/>
          <a:p>
            <a:r>
              <a:rPr lang="en-US" b="0" i="0" dirty="0">
                <a:solidFill>
                  <a:srgbClr val="2E2E2E"/>
                </a:solidFill>
                <a:effectLst/>
                <a:latin typeface="Elsevier Sans"/>
              </a:rPr>
              <a:t>AIT improved </a:t>
            </a:r>
            <a:r>
              <a:rPr lang="en-US" b="1" i="0" dirty="0">
                <a:solidFill>
                  <a:srgbClr val="2E2E2E"/>
                </a:solidFill>
                <a:effectLst/>
                <a:latin typeface="Elsevier Sans"/>
              </a:rPr>
              <a:t>clinician-reported </a:t>
            </a:r>
            <a:r>
              <a:rPr lang="en-US" b="1" i="0" dirty="0">
                <a:solidFill>
                  <a:srgbClr val="C00000"/>
                </a:solidFill>
                <a:effectLst/>
                <a:latin typeface="Elsevier Sans"/>
              </a:rPr>
              <a:t>AD severity </a:t>
            </a:r>
            <a:r>
              <a:rPr lang="en-US" b="0" i="0" dirty="0">
                <a:solidFill>
                  <a:srgbClr val="2E2E2E"/>
                </a:solidFill>
                <a:effectLst/>
                <a:latin typeface="Elsevier Sans"/>
              </a:rPr>
              <a:t>by 50% or more compared to no AIT (40% vs 26%, RR 1.53 [95% CI, 1.31-1.78], </a:t>
            </a:r>
            <a:r>
              <a:rPr lang="en-US" b="1" i="0" dirty="0">
                <a:solidFill>
                  <a:srgbClr val="2E2E2E"/>
                </a:solidFill>
                <a:effectLst/>
                <a:latin typeface="Elsevier Sans"/>
              </a:rPr>
              <a:t>moderate certainty</a:t>
            </a:r>
            <a:r>
              <a:rPr lang="en-US" i="0" dirty="0">
                <a:solidFill>
                  <a:srgbClr val="2E2E2E"/>
                </a:solidFill>
                <a:effectLst/>
                <a:latin typeface="Elsevier Sans"/>
              </a:rPr>
              <a:t>)</a:t>
            </a:r>
            <a:endParaRPr lang="en-US" dirty="0"/>
          </a:p>
        </p:txBody>
      </p:sp>
    </p:spTree>
    <p:extLst>
      <p:ext uri="{BB962C8B-B14F-4D97-AF65-F5344CB8AC3E}">
        <p14:creationId xmlns:p14="http://schemas.microsoft.com/office/powerpoint/2010/main" val="27694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B449A9-2424-991E-EBDD-EF6BB77EB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44" y="325315"/>
            <a:ext cx="8638589" cy="6207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872A38-39AA-BD7F-9328-84385EC1EE70}"/>
              </a:ext>
            </a:extLst>
          </p:cNvPr>
          <p:cNvSpPr txBox="1"/>
          <p:nvPr/>
        </p:nvSpPr>
        <p:spPr>
          <a:xfrm>
            <a:off x="9540533" y="2316704"/>
            <a:ext cx="2651467" cy="1477328"/>
          </a:xfrm>
          <a:prstGeom prst="rect">
            <a:avLst/>
          </a:prstGeom>
          <a:noFill/>
        </p:spPr>
        <p:txBody>
          <a:bodyPr wrap="square">
            <a:spAutoFit/>
          </a:bodyPr>
          <a:lstStyle/>
          <a:p>
            <a:r>
              <a:rPr lang="en-US" b="0" i="0" dirty="0">
                <a:solidFill>
                  <a:srgbClr val="2E2E2E"/>
                </a:solidFill>
                <a:effectLst/>
                <a:latin typeface="Elsevier Sans"/>
              </a:rPr>
              <a:t>AIT improved </a:t>
            </a:r>
            <a:r>
              <a:rPr lang="en-US" b="1" i="0" dirty="0">
                <a:solidFill>
                  <a:srgbClr val="C00000"/>
                </a:solidFill>
                <a:effectLst/>
                <a:latin typeface="Elsevier Sans"/>
              </a:rPr>
              <a:t>DLQI</a:t>
            </a:r>
            <a:r>
              <a:rPr lang="en-US" b="0" i="0" dirty="0">
                <a:solidFill>
                  <a:srgbClr val="2E2E2E"/>
                </a:solidFill>
                <a:effectLst/>
                <a:latin typeface="Elsevier Sans"/>
              </a:rPr>
              <a:t> by 4 or more points compared to no AIT (56% vs 39%, RR 1.44 [95% CI, 1.03-2.01], </a:t>
            </a:r>
            <a:r>
              <a:rPr lang="en-US" b="1" i="0" dirty="0">
                <a:solidFill>
                  <a:srgbClr val="2E2E2E"/>
                </a:solidFill>
                <a:effectLst/>
                <a:latin typeface="Elsevier Sans"/>
              </a:rPr>
              <a:t>moderate certainty</a:t>
            </a:r>
            <a:r>
              <a:rPr lang="en-US" b="0" i="0" dirty="0">
                <a:solidFill>
                  <a:srgbClr val="2E2E2E"/>
                </a:solidFill>
                <a:effectLst/>
                <a:latin typeface="Elsevier Sans"/>
              </a:rPr>
              <a:t>)</a:t>
            </a:r>
            <a:endParaRPr lang="en-US" dirty="0"/>
          </a:p>
        </p:txBody>
      </p:sp>
    </p:spTree>
    <p:extLst>
      <p:ext uri="{BB962C8B-B14F-4D97-AF65-F5344CB8AC3E}">
        <p14:creationId xmlns:p14="http://schemas.microsoft.com/office/powerpoint/2010/main" val="2508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28047</TotalTime>
  <Words>3578</Words>
  <Application>Microsoft Macintosh PowerPoint</Application>
  <PresentationFormat>Widescreen</PresentationFormat>
  <Paragraphs>268</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Cambria Math</vt:lpstr>
      <vt:lpstr>Elsevier Sans</vt:lpstr>
      <vt:lpstr>Gill Sans MT</vt:lpstr>
      <vt:lpstr>Lora</vt:lpstr>
      <vt:lpstr>var(--oe-sans)</vt:lpstr>
      <vt:lpstr>Parcel</vt:lpstr>
      <vt:lpstr>Allergen Immunotherapy is indicated for the management of atopic dermatitis – Con</vt:lpstr>
      <vt:lpstr>Outline</vt:lpstr>
      <vt:lpstr>Brief review of Atopic dermatitis </vt:lpstr>
      <vt:lpstr>Risk factors for atopic dermatitis</vt:lpstr>
      <vt:lpstr>PowerPoint Presentation</vt:lpstr>
      <vt:lpstr>Role of allergic sensitization in atopic dermatitis</vt:lpstr>
      <vt:lpstr>The evidence:  Systematic review and meta-analysis</vt:lpstr>
      <vt:lpstr>PowerPoint Presentation</vt:lpstr>
      <vt:lpstr>PowerPoint Presentation</vt:lpstr>
      <vt:lpstr>PowerPoint Presentation</vt:lpstr>
      <vt:lpstr>PowerPoint Presentation</vt:lpstr>
      <vt:lpstr>Bottom line</vt:lpstr>
      <vt:lpstr>SCIT for treatment of atopic dermatitis in the united states</vt:lpstr>
      <vt:lpstr>AIT vs. biologic for treatment of AD</vt:lpstr>
      <vt:lpstr>Power of Placebo effect</vt:lpstr>
      <vt:lpstr>Study 1</vt:lpstr>
      <vt:lpstr>Study 2</vt:lpstr>
      <vt:lpstr>Other Concerns about treating ad with ait</vt:lpstr>
      <vt:lpstr>Expert Opinion</vt:lpstr>
      <vt:lpstr>Expert Opinion</vt:lpstr>
      <vt:lpstr>Conclusion</vt:lpstr>
      <vt:lpstr>Thank you!</vt:lpstr>
      <vt:lpstr>Rebuttal </vt:lpstr>
      <vt:lpstr>Reduces severity of atopic dermatitis</vt:lpstr>
      <vt:lpstr>Reduces severity of atopic dermatitis</vt:lpstr>
      <vt:lpstr>Reduces severity of atopic dermatitis</vt:lpstr>
      <vt:lpstr>Prevention of new sensitization</vt:lpstr>
      <vt:lpstr>Other concerns about sensitization</vt:lpstr>
      <vt:lpstr>Safety profile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Jiang, Shirley</dc:creator>
  <cp:lastModifiedBy>Jiang, Shirley</cp:lastModifiedBy>
  <cp:revision>65</cp:revision>
  <dcterms:created xsi:type="dcterms:W3CDTF">2024-09-13T18:02:58Z</dcterms:created>
  <dcterms:modified xsi:type="dcterms:W3CDTF">2024-10-15T01:41:38Z</dcterms:modified>
</cp:coreProperties>
</file>